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3"/>
  </p:notesMasterIdLst>
  <p:sldIdLst>
    <p:sldId id="256" r:id="rId2"/>
    <p:sldId id="257" r:id="rId3"/>
    <p:sldId id="285" r:id="rId4"/>
    <p:sldId id="287" r:id="rId5"/>
    <p:sldId id="336" r:id="rId6"/>
    <p:sldId id="289" r:id="rId7"/>
    <p:sldId id="290" r:id="rId8"/>
    <p:sldId id="298" r:id="rId9"/>
    <p:sldId id="299" r:id="rId10"/>
    <p:sldId id="303" r:id="rId11"/>
    <p:sldId id="304" r:id="rId12"/>
    <p:sldId id="305" r:id="rId13"/>
    <p:sldId id="282" r:id="rId14"/>
    <p:sldId id="308" r:id="rId15"/>
    <p:sldId id="319" r:id="rId16"/>
    <p:sldId id="321" r:id="rId17"/>
    <p:sldId id="334" r:id="rId18"/>
    <p:sldId id="324" r:id="rId19"/>
    <p:sldId id="325" r:id="rId20"/>
    <p:sldId id="327" r:id="rId21"/>
    <p:sldId id="328" r:id="rId22"/>
    <p:sldId id="329" r:id="rId23"/>
    <p:sldId id="330" r:id="rId24"/>
    <p:sldId id="331" r:id="rId25"/>
    <p:sldId id="313" r:id="rId26"/>
    <p:sldId id="335" r:id="rId27"/>
    <p:sldId id="314" r:id="rId28"/>
    <p:sldId id="315" r:id="rId29"/>
    <p:sldId id="316" r:id="rId30"/>
    <p:sldId id="333" r:id="rId31"/>
    <p:sldId id="31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7;&#1072;&#1096;&#1072;\&#1052;&#1086;&#1103;%20&#1088;&#1072;&#1073;&#1086;&#1090;&#1072;\&#1057;&#1090;&#1072;&#1090;&#1100;&#1080;\&#1077;&#1085;&#1077;&#1088;&#1075;&#1077;&#1090;&#1080;&#1082;&#1072;\&#1045;&#1085;&#1077;&#1088;&#1075;&#1086;&#1073;&#1072;&#1083;&#1072;&#1085;&#1089;%20&#1059;&#1082;&#1088;&#1072;&#1080;&#1085;&#1080;%20(version%201)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21239965982866985"/>
          <c:y val="0.17348960901256591"/>
          <c:w val="0.73363990611091912"/>
          <c:h val="0.66471861430657286"/>
        </c:manualLayout>
      </c:layout>
      <c:ofPieChart>
        <c:ofPieType val="pie"/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5"/>
          <c:dPt>
            <c:idx val="0"/>
            <c:spPr>
              <a:solidFill>
                <a:srgbClr val="CC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33CC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808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0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008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3399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92D05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99CC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3.2252506528375267E-2"/>
                  <c:y val="3.8984638862279868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/>
                      <a:t>Несільсько-
господарські угіддя
2,0%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</c:dLbl>
            <c:dLbl>
              <c:idx val="1"/>
              <c:layout>
                <c:manualLayout>
                  <c:x val="-4.487263915114334E-2"/>
                  <c:y val="-8.8753620468108141E-2"/>
                </c:manualLayout>
              </c:layout>
              <c:dLblPos val="bestFit"/>
              <c:showCatName val="1"/>
              <c:showPercent val="1"/>
            </c:dLbl>
            <c:dLbl>
              <c:idx val="2"/>
              <c:layout>
                <c:manualLayout>
                  <c:x val="-1.2235589238590442E-2"/>
                  <c:y val="-4.4426210319980536E-2"/>
                </c:manualLayout>
              </c:layout>
              <c:dLblPos val="bestFit"/>
              <c:showCatName val="1"/>
              <c:showPercent val="1"/>
            </c:dLbl>
            <c:dLbl>
              <c:idx val="3"/>
              <c:layout>
                <c:manualLayout>
                  <c:x val="-1.1879644429732283E-2"/>
                  <c:y val="2.412864710624673E-2"/>
                </c:manualLayout>
              </c:layout>
              <c:dLblPos val="bestFit"/>
              <c:showCatName val="1"/>
              <c:showPercent val="1"/>
            </c:dLbl>
            <c:dLbl>
              <c:idx val="4"/>
              <c:layout>
                <c:manualLayout>
                  <c:x val="-2.6046719646341053E-2"/>
                  <c:y val="-9.2540870084595411E-2"/>
                </c:manualLayout>
              </c:layout>
              <c:dLblPos val="bestFit"/>
              <c:showCatName val="1"/>
              <c:showPercent val="1"/>
            </c:dLbl>
            <c:dLbl>
              <c:idx val="5"/>
              <c:layout>
                <c:manualLayout>
                  <c:x val="-2.7101386039509155E-2"/>
                  <c:y val="-0.14673722363585961"/>
                </c:manualLayout>
              </c:layout>
              <c:dLblPos val="bestFit"/>
              <c:showCatName val="1"/>
              <c:showPercent val="1"/>
            </c:dLbl>
            <c:dLbl>
              <c:idx val="6"/>
              <c:layout>
                <c:manualLayout>
                  <c:x val="7.2842749298842237E-3"/>
                  <c:y val="0.18350259513586026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/>
                      <a:t>Продуктивні землі
24 млн.га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</c:dLbl>
            <c:dLbl>
              <c:idx val="7"/>
              <c:layout>
                <c:manualLayout>
                  <c:x val="-2.1228365726744863E-3"/>
                  <c:y val="-0.16257972958739941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/>
                      <a:t>Малопродуктивні (маргінальні)
8 млн.га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</c:dLbl>
            <c:dLbl>
              <c:idx val="8"/>
              <c:layout>
                <c:manualLayout>
                  <c:x val="-0.17986312848265948"/>
                  <c:y val="-1.2085749953549734E-2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/>
                      <a:t>Сільськогоспо-дарські землі
68,9%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</c:dLbl>
            <c:dLbl>
              <c:idx val="9"/>
              <c:layout>
                <c:manualLayout>
                  <c:xMode val="edge"/>
                  <c:yMode val="edge"/>
                  <c:x val="0.66130921114223684"/>
                  <c:y val="0.81871500882334469"/>
                </c:manualLayout>
              </c:layout>
              <c:dLblPos val="bestFit"/>
              <c:showCatName val="1"/>
              <c:showPercent val="1"/>
            </c:dLbl>
            <c:dLbl>
              <c:idx val="10"/>
              <c:layout>
                <c:manualLayout>
                  <c:xMode val="edge"/>
                  <c:yMode val="edge"/>
                  <c:x val="0.54420237166913232"/>
                  <c:y val="0.82066433027292407"/>
                </c:manualLayout>
              </c:layout>
              <c:dLblPos val="bestFit"/>
              <c:showCatName val="1"/>
              <c:showPercent val="1"/>
            </c:dLbl>
            <c:dLbl>
              <c:idx val="11"/>
              <c:layout>
                <c:manualLayout>
                  <c:xMode val="edge"/>
                  <c:yMode val="edge"/>
                  <c:x val="0.40298530053980064"/>
                  <c:y val="0.43859732615536318"/>
                </c:manualLayout>
              </c:layout>
              <c:tx>
                <c:rich>
                  <a:bodyPr/>
                  <a:lstStyle/>
                  <a:p>
                    <a:pPr>
                      <a:defRPr sz="11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t>Сільськогоспо-дарські землі
68,9%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'Структура земель'!$A$36:$A$43</c:f>
              <c:strCache>
                <c:ptCount val="8"/>
                <c:pt idx="0">
                  <c:v>Несільськогосподарські угіддя</c:v>
                </c:pt>
                <c:pt idx="1">
                  <c:v>Забудовані землі</c:v>
                </c:pt>
                <c:pt idx="2">
                  <c:v>Землі під лісами</c:v>
                </c:pt>
                <c:pt idx="3">
                  <c:v>Відкриті заболочені землі</c:v>
                </c:pt>
                <c:pt idx="4">
                  <c:v>Інші відкриті землі</c:v>
                </c:pt>
                <c:pt idx="5">
                  <c:v>Землі під водою</c:v>
                </c:pt>
                <c:pt idx="6">
                  <c:v>Продуктивні землі</c:v>
                </c:pt>
                <c:pt idx="7">
                  <c:v>Малопродуктивні (маргінальні)</c:v>
                </c:pt>
              </c:strCache>
            </c:strRef>
          </c:cat>
          <c:val>
            <c:numRef>
              <c:f>'Структура земель'!$B$36:$B$43</c:f>
              <c:numCache>
                <c:formatCode>General</c:formatCode>
                <c:ptCount val="8"/>
                <c:pt idx="0">
                  <c:v>1.2</c:v>
                </c:pt>
                <c:pt idx="1">
                  <c:v>2.5</c:v>
                </c:pt>
                <c:pt idx="2">
                  <c:v>10.6</c:v>
                </c:pt>
                <c:pt idx="3">
                  <c:v>1</c:v>
                </c:pt>
                <c:pt idx="4">
                  <c:v>1.1000000000000001</c:v>
                </c:pt>
                <c:pt idx="5">
                  <c:v>2.4</c:v>
                </c:pt>
                <c:pt idx="6">
                  <c:v>33.6</c:v>
                </c:pt>
                <c:pt idx="7">
                  <c:v>8</c:v>
                </c:pt>
              </c:numCache>
            </c:numRef>
          </c:val>
        </c:ser>
        <c:dLbls/>
        <c:gapWidth val="25"/>
        <c:splitType val="pos"/>
        <c:splitPos val="2"/>
        <c:secondPieSize val="75"/>
        <c:serLines>
          <c:spPr>
            <a:ln w="3175">
              <a:solidFill>
                <a:srgbClr val="000000"/>
              </a:solidFill>
              <a:prstDash val="solid"/>
            </a:ln>
          </c:spPr>
        </c:serLines>
      </c:ofPieChart>
      <c:spPr>
        <a:noFill/>
        <a:ln w="25400">
          <a:noFill/>
        </a:ln>
      </c:spPr>
    </c:plotArea>
    <c:plotVisOnly val="1"/>
    <c:dispBlanksAs val="zero"/>
  </c:chart>
  <c:spPr>
    <a:noFill/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6108786610878659"/>
          <c:y val="3.6855036855036855E-2"/>
          <c:w val="0.82008368200836823"/>
          <c:h val="0.77886977886977893"/>
        </c:manualLayout>
      </c:layout>
      <c:lineChart>
        <c:grouping val="standard"/>
        <c:ser>
          <c:idx val="1"/>
          <c:order val="0"/>
          <c:tx>
            <c:strRef>
              <c:f>'Верба_через 3 роки'!$B$4</c:f>
              <c:strCache>
                <c:ptCount val="1"/>
                <c:pt idx="0">
                  <c:v>Затрати на вирощування, тис.грн./га</c:v>
                </c:pt>
              </c:strCache>
            </c:strRef>
          </c:tx>
          <c:spPr>
            <a:ln w="35235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'Верба_через 3 роки'!$C$6:$C$29</c:f>
              <c:numCache>
                <c:formatCode>General</c:formatCode>
                <c:ptCount val="24"/>
                <c:pt idx="0">
                  <c:v>22.818999999999999</c:v>
                </c:pt>
                <c:pt idx="1">
                  <c:v>26.564</c:v>
                </c:pt>
                <c:pt idx="2">
                  <c:v>29.957000000000001</c:v>
                </c:pt>
                <c:pt idx="3">
                  <c:v>33.702000000000005</c:v>
                </c:pt>
                <c:pt idx="4">
                  <c:v>33.702000000000005</c:v>
                </c:pt>
                <c:pt idx="5">
                  <c:v>37.265000000000008</c:v>
                </c:pt>
                <c:pt idx="6">
                  <c:v>41.01</c:v>
                </c:pt>
                <c:pt idx="7">
                  <c:v>41.01</c:v>
                </c:pt>
                <c:pt idx="8">
                  <c:v>44.573</c:v>
                </c:pt>
                <c:pt idx="9">
                  <c:v>48.317999999999998</c:v>
                </c:pt>
                <c:pt idx="10">
                  <c:v>48.317999999999998</c:v>
                </c:pt>
                <c:pt idx="11">
                  <c:v>51.880999999999993</c:v>
                </c:pt>
                <c:pt idx="12">
                  <c:v>55.626000000000012</c:v>
                </c:pt>
                <c:pt idx="13">
                  <c:v>55.626000000000012</c:v>
                </c:pt>
                <c:pt idx="14">
                  <c:v>59.189</c:v>
                </c:pt>
                <c:pt idx="15">
                  <c:v>62.934000000000005</c:v>
                </c:pt>
                <c:pt idx="16">
                  <c:v>62.934000000000005</c:v>
                </c:pt>
                <c:pt idx="17">
                  <c:v>66.497000000000014</c:v>
                </c:pt>
                <c:pt idx="18">
                  <c:v>70.242000000000004</c:v>
                </c:pt>
                <c:pt idx="19">
                  <c:v>70.242000000000004</c:v>
                </c:pt>
                <c:pt idx="20">
                  <c:v>73.804999999999993</c:v>
                </c:pt>
                <c:pt idx="21">
                  <c:v>77.550000000000011</c:v>
                </c:pt>
                <c:pt idx="22">
                  <c:v>77.550000000000011</c:v>
                </c:pt>
                <c:pt idx="23">
                  <c:v>81.113000000000014</c:v>
                </c:pt>
              </c:numCache>
            </c:numRef>
          </c:val>
        </c:ser>
        <c:ser>
          <c:idx val="2"/>
          <c:order val="1"/>
          <c:tx>
            <c:strRef>
              <c:f>'Верба_через 3 роки'!$E$5:$F$5</c:f>
              <c:strCache>
                <c:ptCount val="1"/>
                <c:pt idx="0">
                  <c:v>за ціни щепи 20 $/т</c:v>
                </c:pt>
              </c:strCache>
            </c:strRef>
          </c:tx>
          <c:spPr>
            <a:ln w="23490">
              <a:solidFill>
                <a:srgbClr val="00008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008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val>
            <c:numRef>
              <c:f>'Верба_через 3 роки'!$F$6:$F$29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6.88</c:v>
                </c:pt>
                <c:pt idx="3">
                  <c:v>6.88</c:v>
                </c:pt>
                <c:pt idx="4">
                  <c:v>6.88</c:v>
                </c:pt>
                <c:pt idx="5">
                  <c:v>20.64</c:v>
                </c:pt>
                <c:pt idx="6">
                  <c:v>20.64</c:v>
                </c:pt>
                <c:pt idx="7">
                  <c:v>20.64</c:v>
                </c:pt>
                <c:pt idx="8">
                  <c:v>41.28</c:v>
                </c:pt>
                <c:pt idx="9">
                  <c:v>41.28</c:v>
                </c:pt>
                <c:pt idx="10">
                  <c:v>41.28</c:v>
                </c:pt>
                <c:pt idx="11">
                  <c:v>61.92</c:v>
                </c:pt>
                <c:pt idx="12">
                  <c:v>61.92</c:v>
                </c:pt>
                <c:pt idx="13">
                  <c:v>61.92</c:v>
                </c:pt>
                <c:pt idx="14">
                  <c:v>82.56</c:v>
                </c:pt>
                <c:pt idx="15">
                  <c:v>82.56</c:v>
                </c:pt>
                <c:pt idx="16">
                  <c:v>82.56</c:v>
                </c:pt>
                <c:pt idx="17">
                  <c:v>103.2</c:v>
                </c:pt>
                <c:pt idx="18">
                  <c:v>103.2</c:v>
                </c:pt>
                <c:pt idx="19">
                  <c:v>103.2</c:v>
                </c:pt>
                <c:pt idx="20">
                  <c:v>116.96000000000002</c:v>
                </c:pt>
                <c:pt idx="21">
                  <c:v>116.96000000000002</c:v>
                </c:pt>
                <c:pt idx="22">
                  <c:v>116.96000000000002</c:v>
                </c:pt>
                <c:pt idx="23">
                  <c:v>130.72</c:v>
                </c:pt>
              </c:numCache>
            </c:numRef>
          </c:val>
        </c:ser>
        <c:ser>
          <c:idx val="0"/>
          <c:order val="2"/>
          <c:tx>
            <c:strRef>
              <c:f>'Верба_через 3 роки'!$G$5:$H$5</c:f>
              <c:strCache>
                <c:ptCount val="1"/>
                <c:pt idx="0">
                  <c:v>за ціни щепи 30 $/т</c:v>
                </c:pt>
              </c:strCache>
            </c:strRef>
          </c:tx>
          <c:spPr>
            <a:ln w="23490">
              <a:solidFill>
                <a:srgbClr val="008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80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val>
            <c:numRef>
              <c:f>'Верба_через 3 роки'!$H$6:$H$29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10.32</c:v>
                </c:pt>
                <c:pt idx="3">
                  <c:v>10.32</c:v>
                </c:pt>
                <c:pt idx="4">
                  <c:v>10.32</c:v>
                </c:pt>
                <c:pt idx="5">
                  <c:v>30.959999999999997</c:v>
                </c:pt>
                <c:pt idx="6">
                  <c:v>30.959999999999997</c:v>
                </c:pt>
                <c:pt idx="7">
                  <c:v>30.959999999999997</c:v>
                </c:pt>
                <c:pt idx="8">
                  <c:v>61.92</c:v>
                </c:pt>
                <c:pt idx="9">
                  <c:v>61.92</c:v>
                </c:pt>
                <c:pt idx="10">
                  <c:v>61.92</c:v>
                </c:pt>
                <c:pt idx="11">
                  <c:v>92.88</c:v>
                </c:pt>
                <c:pt idx="12">
                  <c:v>92.88</c:v>
                </c:pt>
                <c:pt idx="13">
                  <c:v>92.88</c:v>
                </c:pt>
                <c:pt idx="14">
                  <c:v>123.84</c:v>
                </c:pt>
                <c:pt idx="15">
                  <c:v>123.84</c:v>
                </c:pt>
                <c:pt idx="16">
                  <c:v>123.84</c:v>
                </c:pt>
                <c:pt idx="17">
                  <c:v>154.80000000000001</c:v>
                </c:pt>
                <c:pt idx="18">
                  <c:v>154.80000000000001</c:v>
                </c:pt>
                <c:pt idx="19">
                  <c:v>154.80000000000001</c:v>
                </c:pt>
                <c:pt idx="20">
                  <c:v>175.44</c:v>
                </c:pt>
                <c:pt idx="21">
                  <c:v>175.44</c:v>
                </c:pt>
                <c:pt idx="22">
                  <c:v>175.44</c:v>
                </c:pt>
                <c:pt idx="23">
                  <c:v>196.07999999999998</c:v>
                </c:pt>
              </c:numCache>
            </c:numRef>
          </c:val>
        </c:ser>
        <c:ser>
          <c:idx val="3"/>
          <c:order val="3"/>
          <c:tx>
            <c:strRef>
              <c:f>'Верба_через 3 роки'!$I$5:$J$5</c:f>
              <c:strCache>
                <c:ptCount val="1"/>
                <c:pt idx="0">
                  <c:v>за ціни щепи 40 $/т</c:v>
                </c:pt>
              </c:strCache>
            </c:strRef>
          </c:tx>
          <c:spPr>
            <a:ln w="23490">
              <a:solidFill>
                <a:srgbClr val="99CC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99CC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val>
            <c:numRef>
              <c:f>'Верба_через 3 роки'!$J$6:$J$29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13.76</c:v>
                </c:pt>
                <c:pt idx="3">
                  <c:v>13.76</c:v>
                </c:pt>
                <c:pt idx="4">
                  <c:v>13.76</c:v>
                </c:pt>
                <c:pt idx="5">
                  <c:v>41.28</c:v>
                </c:pt>
                <c:pt idx="6">
                  <c:v>41.28</c:v>
                </c:pt>
                <c:pt idx="7">
                  <c:v>41.28</c:v>
                </c:pt>
                <c:pt idx="8">
                  <c:v>82.56</c:v>
                </c:pt>
                <c:pt idx="9">
                  <c:v>82.56</c:v>
                </c:pt>
                <c:pt idx="10">
                  <c:v>82.56</c:v>
                </c:pt>
                <c:pt idx="11">
                  <c:v>123.84</c:v>
                </c:pt>
                <c:pt idx="12">
                  <c:v>123.84</c:v>
                </c:pt>
                <c:pt idx="13">
                  <c:v>123.84</c:v>
                </c:pt>
                <c:pt idx="14">
                  <c:v>165.12</c:v>
                </c:pt>
                <c:pt idx="15">
                  <c:v>165.12</c:v>
                </c:pt>
                <c:pt idx="16">
                  <c:v>165.12</c:v>
                </c:pt>
                <c:pt idx="17">
                  <c:v>206.4</c:v>
                </c:pt>
                <c:pt idx="18">
                  <c:v>206.4</c:v>
                </c:pt>
                <c:pt idx="19">
                  <c:v>206.4</c:v>
                </c:pt>
                <c:pt idx="20">
                  <c:v>233.92000000000004</c:v>
                </c:pt>
                <c:pt idx="21">
                  <c:v>233.92000000000004</c:v>
                </c:pt>
                <c:pt idx="22">
                  <c:v>233.92000000000004</c:v>
                </c:pt>
                <c:pt idx="23">
                  <c:v>261.44</c:v>
                </c:pt>
              </c:numCache>
            </c:numRef>
          </c:val>
        </c:ser>
        <c:dLbls/>
        <c:marker val="1"/>
        <c:axId val="93797760"/>
        <c:axId val="93832704"/>
      </c:lineChart>
      <c:catAx>
        <c:axId val="937977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17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роки вирощування</a:t>
                </a:r>
              </a:p>
            </c:rich>
          </c:tx>
          <c:layout>
            <c:manualLayout>
              <c:xMode val="edge"/>
              <c:yMode val="edge"/>
              <c:x val="0.41004184100418412"/>
              <c:y val="0.93120393120393119"/>
            </c:manualLayout>
          </c:layout>
          <c:spPr>
            <a:noFill/>
            <a:ln w="23490">
              <a:noFill/>
            </a:ln>
          </c:spPr>
        </c:title>
        <c:numFmt formatCode="General" sourceLinked="1"/>
        <c:tickLblPos val="nextTo"/>
        <c:spPr>
          <a:ln w="293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17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3832704"/>
        <c:crosses val="autoZero"/>
        <c:auto val="1"/>
        <c:lblAlgn val="ctr"/>
        <c:lblOffset val="100"/>
        <c:tickLblSkip val="2"/>
        <c:tickMarkSkip val="1"/>
      </c:catAx>
      <c:valAx>
        <c:axId val="93832704"/>
        <c:scaling>
          <c:orientation val="minMax"/>
          <c:max val="250"/>
        </c:scaling>
        <c:axPos val="l"/>
        <c:majorGridlines>
          <c:spPr>
            <a:ln w="293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17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тис.грн./га</a:t>
                </a:r>
              </a:p>
            </c:rich>
          </c:tx>
          <c:layout>
            <c:manualLayout>
              <c:xMode val="edge"/>
              <c:yMode val="edge"/>
              <c:x val="1.8828451882845192E-2"/>
              <c:y val="0.31695331695331697"/>
            </c:manualLayout>
          </c:layout>
          <c:spPr>
            <a:noFill/>
            <a:ln w="23490">
              <a:noFill/>
            </a:ln>
          </c:spPr>
        </c:title>
        <c:numFmt formatCode="General" sourceLinked="1"/>
        <c:tickLblPos val="nextTo"/>
        <c:spPr>
          <a:ln w="293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17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3797760"/>
        <c:crosses val="autoZero"/>
        <c:crossBetween val="midCat"/>
      </c:valAx>
      <c:spPr>
        <a:noFill/>
        <a:ln w="11745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3179916317991636"/>
          <c:y val="1.9656019656019662E-2"/>
          <c:w val="0.65062761506276168"/>
          <c:h val="0.22113022113022116"/>
        </c:manualLayout>
      </c:layout>
      <c:spPr>
        <a:noFill/>
        <a:ln w="2936">
          <a:solidFill>
            <a:srgbClr val="000000"/>
          </a:solidFill>
          <a:prstDash val="solid"/>
        </a:ln>
      </c:spPr>
      <c:txPr>
        <a:bodyPr/>
        <a:lstStyle/>
        <a:p>
          <a:pPr>
            <a:defRPr sz="934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017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39674-D791-4D63-9F26-C35D73F21AF2}" type="datetimeFigureOut">
              <a:rPr lang="ru-RU" smtClean="0"/>
              <a:t>12.05.2017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69793-2F0F-4C11-AF0D-90037CC5599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69793-2F0F-4C11-AF0D-90037CC5599D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52E42A83-B38F-42EE-9434-B39912091C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3118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058AF-AAAD-4A0D-94A1-3B240EAF3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803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7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1" y="1600201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141" y="6245225"/>
            <a:ext cx="2133322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3793" y="6245225"/>
            <a:ext cx="2896414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537" y="6245225"/>
            <a:ext cx="2133322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97C1E-1B12-45C6-A4FD-E7B470D83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307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B46E2A5-A9F4-43C4-A085-71B6ED5D64CC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AC7E22B-9D90-46D4-B9E6-7B87BF220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_________Microsoft_Office_Excel10.xls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_________Microsoft_Office_Excel12.xls"/><Relationship Id="rId4" Type="http://schemas.openxmlformats.org/officeDocument/2006/relationships/oleObject" Target="../embeddings/_________Microsoft_Office_Excel1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______Microsoft_Office_Excel_97-200313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Microsoft_Office_Excel_97-20031.xls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33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Microsoft_Office_Excel2.xls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anzhenko74@gmail.com" TargetMode="Externa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jpeg"/><Relationship Id="rId5" Type="http://schemas.openxmlformats.org/officeDocument/2006/relationships/oleObject" Target="../embeddings/_________Microsoft_Office_Excel4.xls"/><Relationship Id="rId4" Type="http://schemas.openxmlformats.org/officeDocument/2006/relationships/oleObject" Target="../embeddings/_________Microsoft_Office_Excel3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______Microsoft_Office_Excel_97-20038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______Microsoft_Office_Excel_97-20037.xls"/><Relationship Id="rId5" Type="http://schemas.openxmlformats.org/officeDocument/2006/relationships/oleObject" Target="../embeddings/_________Microsoft_Office_Excel6.xls"/><Relationship Id="rId4" Type="http://schemas.openxmlformats.org/officeDocument/2006/relationships/oleObject" Target="../embeddings/_________Microsoft_Office_Excel5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_________Microsoft_Office_Excel9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2496277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ОСОБЛИВОСТІ ВИРОЩУВАННЯ ТА ВИКОРИСТАННЯ ЕНЕРГЕТИЧНИХ КУЛЬТУР </a:t>
            </a:r>
            <a:endParaRPr lang="ru-RU" b="1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195736" y="4293096"/>
            <a:ext cx="6400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000" b="1" dirty="0" err="1">
                <a:solidFill>
                  <a:schemeClr val="tx1"/>
                </a:solidFill>
              </a:rPr>
              <a:t>Ганженко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Олександр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Миколайович</a:t>
            </a:r>
            <a:r>
              <a:rPr lang="uk-UA" sz="2000" b="1" dirty="0">
                <a:solidFill>
                  <a:schemeClr val="tx1"/>
                </a:solidFill>
              </a:rPr>
              <a:t>,</a:t>
            </a:r>
            <a:endParaRPr lang="ru-RU" sz="2000" b="1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</a:pPr>
            <a:r>
              <a:rPr lang="ru-RU" sz="2000" dirty="0" err="1">
                <a:solidFill>
                  <a:schemeClr val="tx1"/>
                </a:solidFill>
              </a:rPr>
              <a:t>зав.відділом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технологій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вирощування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біоенергетичних</a:t>
            </a:r>
            <a:r>
              <a:rPr lang="ru-RU" sz="2000" dirty="0">
                <a:solidFill>
                  <a:schemeClr val="tx1"/>
                </a:solidFill>
              </a:rPr>
              <a:t> культур, к.т.н.</a:t>
            </a:r>
          </a:p>
          <a:p>
            <a:pPr>
              <a:spcBef>
                <a:spcPct val="20000"/>
              </a:spcBef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Picture 3" descr="LogoISB-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9950"/>
            <a:ext cx="8027988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2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323850" y="0"/>
            <a:ext cx="849630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uk-UA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Цукрові буряки</a:t>
            </a:r>
          </a:p>
        </p:txBody>
      </p:sp>
      <p:pic>
        <p:nvPicPr>
          <p:cNvPr id="4099" name="Picture 3" descr="be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753" y="1124744"/>
            <a:ext cx="8496299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8478529"/>
              </p:ext>
            </p:extLst>
          </p:nvPr>
        </p:nvGraphicFramePr>
        <p:xfrm>
          <a:off x="250825" y="4221163"/>
          <a:ext cx="8642350" cy="2173923"/>
        </p:xfrm>
        <a:graphic>
          <a:graphicData uri="http://schemas.openxmlformats.org/drawingml/2006/table">
            <a:tbl>
              <a:tblPr/>
              <a:tblGrid>
                <a:gridCol w="1524000"/>
                <a:gridCol w="1509713"/>
                <a:gridCol w="1941512"/>
                <a:gridCol w="969963"/>
                <a:gridCol w="1079500"/>
                <a:gridCol w="1617662"/>
              </a:tblGrid>
              <a:tr h="9604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Валовий збір цукрових буряків,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млн. т, для виробництва: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Виробництво цукру для внутрішнього споживання, млн. т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Вихід меляси, млн. т.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Виробництво біоетанолу, млн. т: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цукру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біоетанолу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з меляси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безпосередньо з коренеплодів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15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15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1,8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0,71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0,17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1,15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159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307" y="215900"/>
            <a:ext cx="8569325" cy="620713"/>
          </a:xfrm>
          <a:noFill/>
          <a:ln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Способи переробляння цукрових буряків на </a:t>
            </a:r>
            <a:r>
              <a:rPr lang="uk-UA" sz="2400" b="1" dirty="0" err="1">
                <a:solidFill>
                  <a:schemeClr val="bg1"/>
                </a:solidFill>
              </a:rPr>
              <a:t>біоетанол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250825" y="836613"/>
            <a:ext cx="8675688" cy="768350"/>
            <a:chOff x="1545" y="1861"/>
            <a:chExt cx="13662" cy="1210"/>
          </a:xfrm>
        </p:grpSpPr>
        <p:sp>
          <p:nvSpPr>
            <p:cNvPr id="36868" name="Text Box 4"/>
            <p:cNvSpPr txBox="1">
              <a:spLocks noChangeArrowheads="1"/>
            </p:cNvSpPr>
            <p:nvPr/>
          </p:nvSpPr>
          <p:spPr bwMode="auto">
            <a:xfrm>
              <a:off x="1545" y="2094"/>
              <a:ext cx="1324" cy="67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Цукровий буряк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69" name="Text Box 5"/>
            <p:cNvSpPr txBox="1">
              <a:spLocks noChangeArrowheads="1"/>
            </p:cNvSpPr>
            <p:nvPr/>
          </p:nvSpPr>
          <p:spPr bwMode="auto">
            <a:xfrm>
              <a:off x="3430" y="1869"/>
              <a:ext cx="6480" cy="1149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різання буряків, дифузія, очищення бурякового соку, випарювання цукрового сиропу, кристалізація, висушування цукру (повний цикл цукрового виробництва)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70" name="Text Box 6"/>
            <p:cNvSpPr txBox="1">
              <a:spLocks noChangeArrowheads="1"/>
            </p:cNvSpPr>
            <p:nvPr/>
          </p:nvSpPr>
          <p:spPr bwMode="auto">
            <a:xfrm>
              <a:off x="14127" y="2575"/>
              <a:ext cx="1080" cy="36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етанол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71" name="Text Box 7"/>
            <p:cNvSpPr txBox="1">
              <a:spLocks noChangeArrowheads="1"/>
            </p:cNvSpPr>
            <p:nvPr/>
          </p:nvSpPr>
          <p:spPr bwMode="auto">
            <a:xfrm>
              <a:off x="10344" y="2505"/>
              <a:ext cx="1163" cy="480"/>
            </a:xfrm>
            <a:prstGeom prst="rect">
              <a:avLst/>
            </a:prstGeom>
            <a:solidFill>
              <a:srgbClr val="EAEAEA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меляса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11946" y="2411"/>
              <a:ext cx="1781" cy="66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спиртове виробництво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73" name="Line 9"/>
            <p:cNvSpPr>
              <a:spLocks noChangeShapeType="1"/>
            </p:cNvSpPr>
            <p:nvPr/>
          </p:nvSpPr>
          <p:spPr bwMode="auto">
            <a:xfrm>
              <a:off x="2899" y="2412"/>
              <a:ext cx="480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4" name="Line 10"/>
            <p:cNvSpPr>
              <a:spLocks noChangeShapeType="1"/>
            </p:cNvSpPr>
            <p:nvPr/>
          </p:nvSpPr>
          <p:spPr bwMode="auto">
            <a:xfrm flipV="1">
              <a:off x="9928" y="2061"/>
              <a:ext cx="424" cy="3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5" name="Line 11"/>
            <p:cNvSpPr>
              <a:spLocks noChangeShapeType="1"/>
            </p:cNvSpPr>
            <p:nvPr/>
          </p:nvSpPr>
          <p:spPr bwMode="auto">
            <a:xfrm>
              <a:off x="9928" y="2427"/>
              <a:ext cx="404" cy="3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6" name="Text Box 12"/>
            <p:cNvSpPr txBox="1">
              <a:spLocks noChangeArrowheads="1"/>
            </p:cNvSpPr>
            <p:nvPr/>
          </p:nvSpPr>
          <p:spPr bwMode="auto">
            <a:xfrm>
              <a:off x="10357" y="1861"/>
              <a:ext cx="1081" cy="43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цукор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77" name="Line 13"/>
            <p:cNvSpPr>
              <a:spLocks noChangeShapeType="1"/>
            </p:cNvSpPr>
            <p:nvPr/>
          </p:nvSpPr>
          <p:spPr bwMode="auto">
            <a:xfrm>
              <a:off x="11527" y="2725"/>
              <a:ext cx="399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>
              <a:off x="13727" y="2735"/>
              <a:ext cx="400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6879" name="Group 15"/>
          <p:cNvGrpSpPr>
            <a:grpSpLocks/>
          </p:cNvGrpSpPr>
          <p:nvPr/>
        </p:nvGrpSpPr>
        <p:grpSpPr bwMode="auto">
          <a:xfrm>
            <a:off x="247650" y="2060575"/>
            <a:ext cx="8896350" cy="922338"/>
            <a:chOff x="1557" y="3504"/>
            <a:chExt cx="14010" cy="1453"/>
          </a:xfrm>
        </p:grpSpPr>
        <p:sp>
          <p:nvSpPr>
            <p:cNvPr id="36880" name="Text Box 16"/>
            <p:cNvSpPr txBox="1">
              <a:spLocks noChangeArrowheads="1"/>
            </p:cNvSpPr>
            <p:nvPr/>
          </p:nvSpPr>
          <p:spPr bwMode="auto">
            <a:xfrm>
              <a:off x="3048" y="3504"/>
              <a:ext cx="8034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i="1">
                  <a:solidFill>
                    <a:srgbClr val="008000"/>
                  </a:solidFill>
                </a:rPr>
                <a:t>перша половина циклу цукрового виробництва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81" name="Text Box 17"/>
            <p:cNvSpPr txBox="1">
              <a:spLocks noChangeArrowheads="1"/>
            </p:cNvSpPr>
            <p:nvPr/>
          </p:nvSpPr>
          <p:spPr bwMode="auto">
            <a:xfrm>
              <a:off x="3105" y="4232"/>
              <a:ext cx="1085" cy="67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різання буряків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82" name="Line 18"/>
            <p:cNvSpPr>
              <a:spLocks noChangeShapeType="1"/>
            </p:cNvSpPr>
            <p:nvPr/>
          </p:nvSpPr>
          <p:spPr bwMode="auto">
            <a:xfrm flipV="1">
              <a:off x="2874" y="4546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83" name="Text Box 19"/>
            <p:cNvSpPr txBox="1">
              <a:spLocks noChangeArrowheads="1"/>
            </p:cNvSpPr>
            <p:nvPr/>
          </p:nvSpPr>
          <p:spPr bwMode="auto">
            <a:xfrm>
              <a:off x="4400" y="4250"/>
              <a:ext cx="1251" cy="67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бурякова стружка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84" name="Text Box 20"/>
            <p:cNvSpPr txBox="1">
              <a:spLocks noChangeArrowheads="1"/>
            </p:cNvSpPr>
            <p:nvPr/>
          </p:nvSpPr>
          <p:spPr bwMode="auto">
            <a:xfrm>
              <a:off x="5849" y="4245"/>
              <a:ext cx="1117" cy="67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endParaRPr lang="ru-RU" sz="600" b="1">
                <a:solidFill>
                  <a:srgbClr val="008000"/>
                </a:solidFill>
              </a:endParaRPr>
            </a:p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дифузія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85" name="Text Box 21"/>
            <p:cNvSpPr txBox="1">
              <a:spLocks noChangeArrowheads="1"/>
            </p:cNvSpPr>
            <p:nvPr/>
          </p:nvSpPr>
          <p:spPr bwMode="auto">
            <a:xfrm>
              <a:off x="7199" y="4255"/>
              <a:ext cx="1170" cy="702"/>
            </a:xfrm>
            <a:prstGeom prst="rect">
              <a:avLst/>
            </a:prstGeom>
            <a:solidFill>
              <a:srgbClr val="EAEAEA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дифузійний сік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86" name="Text Box 22"/>
            <p:cNvSpPr txBox="1">
              <a:spLocks noChangeArrowheads="1"/>
            </p:cNvSpPr>
            <p:nvPr/>
          </p:nvSpPr>
          <p:spPr bwMode="auto">
            <a:xfrm>
              <a:off x="8589" y="4255"/>
              <a:ext cx="953" cy="70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очищення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87" name="Text Box 23"/>
            <p:cNvSpPr txBox="1">
              <a:spLocks noChangeArrowheads="1"/>
            </p:cNvSpPr>
            <p:nvPr/>
          </p:nvSpPr>
          <p:spPr bwMode="auto">
            <a:xfrm>
              <a:off x="9775" y="4247"/>
              <a:ext cx="1319" cy="69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очищений сік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88" name="Line 24"/>
            <p:cNvSpPr>
              <a:spLocks noChangeShapeType="1"/>
            </p:cNvSpPr>
            <p:nvPr/>
          </p:nvSpPr>
          <p:spPr bwMode="auto">
            <a:xfrm flipV="1">
              <a:off x="4180" y="4563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89" name="Line 25"/>
            <p:cNvSpPr>
              <a:spLocks noChangeShapeType="1"/>
            </p:cNvSpPr>
            <p:nvPr/>
          </p:nvSpPr>
          <p:spPr bwMode="auto">
            <a:xfrm flipV="1">
              <a:off x="5636" y="4600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90" name="Line 26"/>
            <p:cNvSpPr>
              <a:spLocks noChangeShapeType="1"/>
            </p:cNvSpPr>
            <p:nvPr/>
          </p:nvSpPr>
          <p:spPr bwMode="auto">
            <a:xfrm flipV="1">
              <a:off x="6984" y="4593"/>
              <a:ext cx="230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91" name="Line 27"/>
            <p:cNvSpPr>
              <a:spLocks noChangeShapeType="1"/>
            </p:cNvSpPr>
            <p:nvPr/>
          </p:nvSpPr>
          <p:spPr bwMode="auto">
            <a:xfrm flipV="1">
              <a:off x="8361" y="4593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92" name="Line 28"/>
            <p:cNvSpPr>
              <a:spLocks noChangeShapeType="1"/>
            </p:cNvSpPr>
            <p:nvPr/>
          </p:nvSpPr>
          <p:spPr bwMode="auto">
            <a:xfrm flipV="1">
              <a:off x="9555" y="4583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93" name="Text Box 29"/>
            <p:cNvSpPr txBox="1">
              <a:spLocks noChangeArrowheads="1"/>
            </p:cNvSpPr>
            <p:nvPr/>
          </p:nvSpPr>
          <p:spPr bwMode="auto">
            <a:xfrm>
              <a:off x="11280" y="3509"/>
              <a:ext cx="4100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i="1">
                  <a:solidFill>
                    <a:srgbClr val="008000"/>
                  </a:solidFill>
                </a:rPr>
                <a:t>спиртове виробництво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94" name="Text Box 30"/>
            <p:cNvSpPr txBox="1">
              <a:spLocks noChangeArrowheads="1"/>
            </p:cNvSpPr>
            <p:nvPr/>
          </p:nvSpPr>
          <p:spPr bwMode="auto">
            <a:xfrm>
              <a:off x="11286" y="4255"/>
              <a:ext cx="1159" cy="66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ферментація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95" name="Line 31"/>
            <p:cNvSpPr>
              <a:spLocks noChangeShapeType="1"/>
            </p:cNvSpPr>
            <p:nvPr/>
          </p:nvSpPr>
          <p:spPr bwMode="auto">
            <a:xfrm flipV="1">
              <a:off x="11081" y="4583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96" name="Text Box 32"/>
            <p:cNvSpPr txBox="1">
              <a:spLocks noChangeArrowheads="1"/>
            </p:cNvSpPr>
            <p:nvPr/>
          </p:nvSpPr>
          <p:spPr bwMode="auto">
            <a:xfrm>
              <a:off x="12658" y="4235"/>
              <a:ext cx="1703" cy="67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дистиляція, зневоднення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897" name="Line 33"/>
            <p:cNvSpPr>
              <a:spLocks noChangeShapeType="1"/>
            </p:cNvSpPr>
            <p:nvPr/>
          </p:nvSpPr>
          <p:spPr bwMode="auto">
            <a:xfrm flipV="1">
              <a:off x="12452" y="4568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98" name="Line 34"/>
            <p:cNvSpPr>
              <a:spLocks noChangeShapeType="1"/>
            </p:cNvSpPr>
            <p:nvPr/>
          </p:nvSpPr>
          <p:spPr bwMode="auto">
            <a:xfrm flipV="1">
              <a:off x="14368" y="4563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99" name="Text Box 35"/>
            <p:cNvSpPr txBox="1">
              <a:spLocks noChangeArrowheads="1"/>
            </p:cNvSpPr>
            <p:nvPr/>
          </p:nvSpPr>
          <p:spPr bwMode="auto">
            <a:xfrm>
              <a:off x="14576" y="4366"/>
              <a:ext cx="991" cy="36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етанол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00" name="Text Box 36"/>
            <p:cNvSpPr txBox="1">
              <a:spLocks noChangeArrowheads="1"/>
            </p:cNvSpPr>
            <p:nvPr/>
          </p:nvSpPr>
          <p:spPr bwMode="auto">
            <a:xfrm>
              <a:off x="1557" y="4202"/>
              <a:ext cx="1324" cy="67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Цукровий буряк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01" name="AutoShape 37"/>
            <p:cNvSpPr>
              <a:spLocks/>
            </p:cNvSpPr>
            <p:nvPr/>
          </p:nvSpPr>
          <p:spPr bwMode="auto">
            <a:xfrm rot="5400000">
              <a:off x="6941" y="14"/>
              <a:ext cx="275" cy="7963"/>
            </a:xfrm>
            <a:prstGeom prst="leftBrace">
              <a:avLst>
                <a:gd name="adj1" fmla="val 24130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02" name="AutoShape 38"/>
            <p:cNvSpPr>
              <a:spLocks/>
            </p:cNvSpPr>
            <p:nvPr/>
          </p:nvSpPr>
          <p:spPr bwMode="auto">
            <a:xfrm rot="5400000">
              <a:off x="13273" y="1904"/>
              <a:ext cx="260" cy="4238"/>
            </a:xfrm>
            <a:prstGeom prst="leftBrace">
              <a:avLst>
                <a:gd name="adj1" fmla="val 13583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6903" name="Group 39"/>
          <p:cNvGrpSpPr>
            <a:grpSpLocks/>
          </p:cNvGrpSpPr>
          <p:nvPr/>
        </p:nvGrpSpPr>
        <p:grpSpPr bwMode="auto">
          <a:xfrm>
            <a:off x="236538" y="3500438"/>
            <a:ext cx="8907462" cy="2032000"/>
            <a:chOff x="1415" y="5956"/>
            <a:chExt cx="14026" cy="3201"/>
          </a:xfrm>
        </p:grpSpPr>
        <p:sp>
          <p:nvSpPr>
            <p:cNvPr id="36904" name="Text Box 40"/>
            <p:cNvSpPr txBox="1">
              <a:spLocks noChangeArrowheads="1"/>
            </p:cNvSpPr>
            <p:nvPr/>
          </p:nvSpPr>
          <p:spPr bwMode="auto">
            <a:xfrm>
              <a:off x="9099" y="6658"/>
              <a:ext cx="1073" cy="587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очищений сік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05" name="Line 41"/>
            <p:cNvSpPr>
              <a:spLocks noChangeShapeType="1"/>
            </p:cNvSpPr>
            <p:nvPr/>
          </p:nvSpPr>
          <p:spPr bwMode="auto">
            <a:xfrm flipV="1">
              <a:off x="8949" y="6930"/>
              <a:ext cx="14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06" name="Text Box 42"/>
            <p:cNvSpPr txBox="1">
              <a:spLocks noChangeArrowheads="1"/>
            </p:cNvSpPr>
            <p:nvPr/>
          </p:nvSpPr>
          <p:spPr bwMode="auto">
            <a:xfrm>
              <a:off x="10398" y="6662"/>
              <a:ext cx="1597" cy="51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endParaRPr lang="en-US" sz="400" b="1">
                <a:solidFill>
                  <a:srgbClr val="008000"/>
                </a:solidFill>
              </a:endParaRPr>
            </a:p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ферментація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07" name="Text Box 43"/>
            <p:cNvSpPr txBox="1">
              <a:spLocks noChangeArrowheads="1"/>
            </p:cNvSpPr>
            <p:nvPr/>
          </p:nvSpPr>
          <p:spPr bwMode="auto">
            <a:xfrm>
              <a:off x="12230" y="6646"/>
              <a:ext cx="1755" cy="58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дистиляція, зневоднення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08" name="Line 44"/>
            <p:cNvSpPr>
              <a:spLocks noChangeShapeType="1"/>
            </p:cNvSpPr>
            <p:nvPr/>
          </p:nvSpPr>
          <p:spPr bwMode="auto">
            <a:xfrm flipV="1">
              <a:off x="12007" y="6929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09" name="Line 45"/>
            <p:cNvSpPr>
              <a:spLocks noChangeShapeType="1"/>
            </p:cNvSpPr>
            <p:nvPr/>
          </p:nvSpPr>
          <p:spPr bwMode="auto">
            <a:xfrm flipV="1">
              <a:off x="13999" y="6928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10" name="Text Box 46"/>
            <p:cNvSpPr txBox="1">
              <a:spLocks noChangeArrowheads="1"/>
            </p:cNvSpPr>
            <p:nvPr/>
          </p:nvSpPr>
          <p:spPr bwMode="auto">
            <a:xfrm>
              <a:off x="9640" y="8875"/>
              <a:ext cx="3575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i="1">
                  <a:solidFill>
                    <a:srgbClr val="008000"/>
                  </a:solidFill>
                </a:rPr>
                <a:t>цукрове виробництво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11" name="Line 47"/>
            <p:cNvSpPr>
              <a:spLocks noChangeShapeType="1"/>
            </p:cNvSpPr>
            <p:nvPr/>
          </p:nvSpPr>
          <p:spPr bwMode="auto">
            <a:xfrm>
              <a:off x="9657" y="7254"/>
              <a:ext cx="6" cy="4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12" name="Text Box 48"/>
            <p:cNvSpPr txBox="1">
              <a:spLocks noChangeArrowheads="1"/>
            </p:cNvSpPr>
            <p:nvPr/>
          </p:nvSpPr>
          <p:spPr bwMode="auto">
            <a:xfrm>
              <a:off x="9068" y="7741"/>
              <a:ext cx="1118" cy="617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випарювання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13" name="Line 49"/>
            <p:cNvSpPr>
              <a:spLocks noChangeShapeType="1"/>
            </p:cNvSpPr>
            <p:nvPr/>
          </p:nvSpPr>
          <p:spPr bwMode="auto">
            <a:xfrm flipV="1">
              <a:off x="10186" y="8037"/>
              <a:ext cx="179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14" name="Text Box 50"/>
            <p:cNvSpPr txBox="1">
              <a:spLocks noChangeArrowheads="1"/>
            </p:cNvSpPr>
            <p:nvPr/>
          </p:nvSpPr>
          <p:spPr bwMode="auto">
            <a:xfrm>
              <a:off x="10373" y="7703"/>
              <a:ext cx="1225" cy="65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цукровий сироп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15" name="Line 51"/>
            <p:cNvSpPr>
              <a:spLocks noChangeShapeType="1"/>
            </p:cNvSpPr>
            <p:nvPr/>
          </p:nvSpPr>
          <p:spPr bwMode="auto">
            <a:xfrm flipV="1">
              <a:off x="11611" y="8029"/>
              <a:ext cx="176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16" name="Text Box 52"/>
            <p:cNvSpPr txBox="1">
              <a:spLocks noChangeArrowheads="1"/>
            </p:cNvSpPr>
            <p:nvPr/>
          </p:nvSpPr>
          <p:spPr bwMode="auto">
            <a:xfrm>
              <a:off x="11796" y="7479"/>
              <a:ext cx="1058" cy="1159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криста-лізація, висушу-вання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17" name="Text Box 53"/>
            <p:cNvSpPr txBox="1">
              <a:spLocks noChangeArrowheads="1"/>
            </p:cNvSpPr>
            <p:nvPr/>
          </p:nvSpPr>
          <p:spPr bwMode="auto">
            <a:xfrm>
              <a:off x="13163" y="8125"/>
              <a:ext cx="923" cy="36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цукор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18" name="Text Box 54"/>
            <p:cNvSpPr txBox="1">
              <a:spLocks noChangeArrowheads="1"/>
            </p:cNvSpPr>
            <p:nvPr/>
          </p:nvSpPr>
          <p:spPr bwMode="auto">
            <a:xfrm>
              <a:off x="13130" y="7562"/>
              <a:ext cx="933" cy="360"/>
            </a:xfrm>
            <a:prstGeom prst="rect">
              <a:avLst/>
            </a:prstGeom>
            <a:solidFill>
              <a:srgbClr val="EAEAEA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меляса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19" name="Line 55"/>
            <p:cNvSpPr>
              <a:spLocks noChangeShapeType="1"/>
            </p:cNvSpPr>
            <p:nvPr/>
          </p:nvSpPr>
          <p:spPr bwMode="auto">
            <a:xfrm flipV="1">
              <a:off x="12845" y="7716"/>
              <a:ext cx="275" cy="3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20" name="Line 56"/>
            <p:cNvSpPr>
              <a:spLocks noChangeShapeType="1"/>
            </p:cNvSpPr>
            <p:nvPr/>
          </p:nvSpPr>
          <p:spPr bwMode="auto">
            <a:xfrm>
              <a:off x="12838" y="8077"/>
              <a:ext cx="312" cy="2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21" name="Text Box 57"/>
            <p:cNvSpPr txBox="1">
              <a:spLocks noChangeArrowheads="1"/>
            </p:cNvSpPr>
            <p:nvPr/>
          </p:nvSpPr>
          <p:spPr bwMode="auto">
            <a:xfrm>
              <a:off x="14263" y="7361"/>
              <a:ext cx="1178" cy="844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спиртове виробництво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22" name="Line 58"/>
            <p:cNvSpPr>
              <a:spLocks noChangeShapeType="1"/>
            </p:cNvSpPr>
            <p:nvPr/>
          </p:nvSpPr>
          <p:spPr bwMode="auto">
            <a:xfrm>
              <a:off x="14071" y="7739"/>
              <a:ext cx="194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23" name="Text Box 59"/>
            <p:cNvSpPr txBox="1">
              <a:spLocks noChangeArrowheads="1"/>
            </p:cNvSpPr>
            <p:nvPr/>
          </p:nvSpPr>
          <p:spPr bwMode="auto">
            <a:xfrm>
              <a:off x="14233" y="6772"/>
              <a:ext cx="1163" cy="36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етанол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24" name="Line 60"/>
            <p:cNvSpPr>
              <a:spLocks noChangeShapeType="1"/>
            </p:cNvSpPr>
            <p:nvPr/>
          </p:nvSpPr>
          <p:spPr bwMode="auto">
            <a:xfrm flipV="1">
              <a:off x="14824" y="7128"/>
              <a:ext cx="12" cy="2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25" name="AutoShape 61"/>
            <p:cNvSpPr>
              <a:spLocks/>
            </p:cNvSpPr>
            <p:nvPr/>
          </p:nvSpPr>
          <p:spPr bwMode="auto">
            <a:xfrm rot="16200000" flipV="1">
              <a:off x="11414" y="6206"/>
              <a:ext cx="314" cy="4980"/>
            </a:xfrm>
            <a:prstGeom prst="leftBrace">
              <a:avLst>
                <a:gd name="adj1" fmla="val 132166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26" name="Line 62"/>
            <p:cNvSpPr>
              <a:spLocks noChangeShapeType="1"/>
            </p:cNvSpPr>
            <p:nvPr/>
          </p:nvSpPr>
          <p:spPr bwMode="auto">
            <a:xfrm flipV="1">
              <a:off x="10177" y="6936"/>
              <a:ext cx="22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27" name="AutoShape 63"/>
            <p:cNvSpPr>
              <a:spLocks/>
            </p:cNvSpPr>
            <p:nvPr/>
          </p:nvSpPr>
          <p:spPr bwMode="auto">
            <a:xfrm rot="5400000">
              <a:off x="12737" y="3990"/>
              <a:ext cx="263" cy="4935"/>
            </a:xfrm>
            <a:prstGeom prst="leftBrace">
              <a:avLst>
                <a:gd name="adj1" fmla="val 156369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28" name="Text Box 64"/>
            <p:cNvSpPr txBox="1">
              <a:spLocks noChangeArrowheads="1"/>
            </p:cNvSpPr>
            <p:nvPr/>
          </p:nvSpPr>
          <p:spPr bwMode="auto">
            <a:xfrm>
              <a:off x="10996" y="6033"/>
              <a:ext cx="3575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i="1">
                  <a:solidFill>
                    <a:srgbClr val="008000"/>
                  </a:solidFill>
                </a:rPr>
                <a:t>спиртове виробництво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29" name="Text Box 65"/>
            <p:cNvSpPr txBox="1">
              <a:spLocks noChangeArrowheads="1"/>
            </p:cNvSpPr>
            <p:nvPr/>
          </p:nvSpPr>
          <p:spPr bwMode="auto">
            <a:xfrm>
              <a:off x="2955" y="6557"/>
              <a:ext cx="1085" cy="76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різання буряків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30" name="Line 66"/>
            <p:cNvSpPr>
              <a:spLocks noChangeShapeType="1"/>
            </p:cNvSpPr>
            <p:nvPr/>
          </p:nvSpPr>
          <p:spPr bwMode="auto">
            <a:xfrm flipV="1">
              <a:off x="2739" y="6916"/>
              <a:ext cx="19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31" name="Text Box 67"/>
            <p:cNvSpPr txBox="1">
              <a:spLocks noChangeArrowheads="1"/>
            </p:cNvSpPr>
            <p:nvPr/>
          </p:nvSpPr>
          <p:spPr bwMode="auto">
            <a:xfrm>
              <a:off x="4227" y="6561"/>
              <a:ext cx="1251" cy="747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бурякова стружка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32" name="Text Box 68"/>
            <p:cNvSpPr txBox="1">
              <a:spLocks noChangeArrowheads="1"/>
            </p:cNvSpPr>
            <p:nvPr/>
          </p:nvSpPr>
          <p:spPr bwMode="auto">
            <a:xfrm>
              <a:off x="5677" y="6562"/>
              <a:ext cx="817" cy="739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дифузія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33" name="Text Box 69"/>
            <p:cNvSpPr txBox="1">
              <a:spLocks noChangeArrowheads="1"/>
            </p:cNvSpPr>
            <p:nvPr/>
          </p:nvSpPr>
          <p:spPr bwMode="auto">
            <a:xfrm>
              <a:off x="6674" y="6580"/>
              <a:ext cx="1170" cy="70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дифузійний сік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34" name="Text Box 70"/>
            <p:cNvSpPr txBox="1">
              <a:spLocks noChangeArrowheads="1"/>
            </p:cNvSpPr>
            <p:nvPr/>
          </p:nvSpPr>
          <p:spPr bwMode="auto">
            <a:xfrm>
              <a:off x="7988" y="6588"/>
              <a:ext cx="953" cy="70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очищення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35" name="Line 71"/>
            <p:cNvSpPr>
              <a:spLocks noChangeShapeType="1"/>
            </p:cNvSpPr>
            <p:nvPr/>
          </p:nvSpPr>
          <p:spPr bwMode="auto">
            <a:xfrm flipV="1">
              <a:off x="4045" y="6926"/>
              <a:ext cx="19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36" name="Line 72"/>
            <p:cNvSpPr>
              <a:spLocks noChangeShapeType="1"/>
            </p:cNvSpPr>
            <p:nvPr/>
          </p:nvSpPr>
          <p:spPr bwMode="auto">
            <a:xfrm flipV="1">
              <a:off x="5494" y="6925"/>
              <a:ext cx="1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37" name="Line 73"/>
            <p:cNvSpPr>
              <a:spLocks noChangeShapeType="1"/>
            </p:cNvSpPr>
            <p:nvPr/>
          </p:nvSpPr>
          <p:spPr bwMode="auto">
            <a:xfrm flipV="1">
              <a:off x="6496" y="6933"/>
              <a:ext cx="170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38" name="Line 74"/>
            <p:cNvSpPr>
              <a:spLocks noChangeShapeType="1"/>
            </p:cNvSpPr>
            <p:nvPr/>
          </p:nvSpPr>
          <p:spPr bwMode="auto">
            <a:xfrm flipV="1">
              <a:off x="7836" y="6918"/>
              <a:ext cx="160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39" name="Text Box 75"/>
            <p:cNvSpPr txBox="1">
              <a:spLocks noChangeArrowheads="1"/>
            </p:cNvSpPr>
            <p:nvPr/>
          </p:nvSpPr>
          <p:spPr bwMode="auto">
            <a:xfrm>
              <a:off x="1415" y="6527"/>
              <a:ext cx="1324" cy="78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Цукровий буряк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40" name="Text Box 76"/>
            <p:cNvSpPr txBox="1">
              <a:spLocks noChangeArrowheads="1"/>
            </p:cNvSpPr>
            <p:nvPr/>
          </p:nvSpPr>
          <p:spPr bwMode="auto">
            <a:xfrm>
              <a:off x="2949" y="5956"/>
              <a:ext cx="7143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i="1">
                  <a:solidFill>
                    <a:srgbClr val="008000"/>
                  </a:solidFill>
                </a:rPr>
                <a:t>перша половина циклу цукрового виробництва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41" name="AutoShape 77"/>
            <p:cNvSpPr>
              <a:spLocks/>
            </p:cNvSpPr>
            <p:nvPr/>
          </p:nvSpPr>
          <p:spPr bwMode="auto">
            <a:xfrm rot="5400000">
              <a:off x="6419" y="2838"/>
              <a:ext cx="245" cy="7220"/>
            </a:xfrm>
            <a:prstGeom prst="leftBrace">
              <a:avLst>
                <a:gd name="adj1" fmla="val 24557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6942" name="Group 78"/>
          <p:cNvGrpSpPr>
            <a:grpSpLocks/>
          </p:cNvGrpSpPr>
          <p:nvPr/>
        </p:nvGrpSpPr>
        <p:grpSpPr bwMode="auto">
          <a:xfrm>
            <a:off x="303213" y="5661025"/>
            <a:ext cx="8840787" cy="915988"/>
            <a:chOff x="1467" y="9558"/>
            <a:chExt cx="13922" cy="1442"/>
          </a:xfrm>
        </p:grpSpPr>
        <p:sp>
          <p:nvSpPr>
            <p:cNvPr id="36943" name="Text Box 79"/>
            <p:cNvSpPr txBox="1">
              <a:spLocks noChangeArrowheads="1"/>
            </p:cNvSpPr>
            <p:nvPr/>
          </p:nvSpPr>
          <p:spPr bwMode="auto">
            <a:xfrm>
              <a:off x="9159" y="10259"/>
              <a:ext cx="1073" cy="68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очищений сік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44" name="Line 80"/>
            <p:cNvSpPr>
              <a:spLocks noChangeShapeType="1"/>
            </p:cNvSpPr>
            <p:nvPr/>
          </p:nvSpPr>
          <p:spPr bwMode="auto">
            <a:xfrm flipV="1">
              <a:off x="9009" y="10599"/>
              <a:ext cx="145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45" name="Line 81"/>
            <p:cNvSpPr>
              <a:spLocks noChangeShapeType="1"/>
            </p:cNvSpPr>
            <p:nvPr/>
          </p:nvSpPr>
          <p:spPr bwMode="auto">
            <a:xfrm flipV="1">
              <a:off x="10237" y="10605"/>
              <a:ext cx="176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46" name="Text Box 82"/>
            <p:cNvSpPr txBox="1">
              <a:spLocks noChangeArrowheads="1"/>
            </p:cNvSpPr>
            <p:nvPr/>
          </p:nvSpPr>
          <p:spPr bwMode="auto">
            <a:xfrm>
              <a:off x="3015" y="10226"/>
              <a:ext cx="1085" cy="76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різання буряків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47" name="Line 83"/>
            <p:cNvSpPr>
              <a:spLocks noChangeShapeType="1"/>
            </p:cNvSpPr>
            <p:nvPr/>
          </p:nvSpPr>
          <p:spPr bwMode="auto">
            <a:xfrm flipV="1">
              <a:off x="2799" y="10585"/>
              <a:ext cx="19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48" name="Text Box 84"/>
            <p:cNvSpPr txBox="1">
              <a:spLocks noChangeArrowheads="1"/>
            </p:cNvSpPr>
            <p:nvPr/>
          </p:nvSpPr>
          <p:spPr bwMode="auto">
            <a:xfrm>
              <a:off x="4287" y="10230"/>
              <a:ext cx="1251" cy="747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бурякова стружка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49" name="Text Box 85"/>
            <p:cNvSpPr txBox="1">
              <a:spLocks noChangeArrowheads="1"/>
            </p:cNvSpPr>
            <p:nvPr/>
          </p:nvSpPr>
          <p:spPr bwMode="auto">
            <a:xfrm>
              <a:off x="5737" y="10231"/>
              <a:ext cx="817" cy="739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дифузія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50" name="Text Box 86"/>
            <p:cNvSpPr txBox="1">
              <a:spLocks noChangeArrowheads="1"/>
            </p:cNvSpPr>
            <p:nvPr/>
          </p:nvSpPr>
          <p:spPr bwMode="auto">
            <a:xfrm>
              <a:off x="6734" y="10249"/>
              <a:ext cx="1170" cy="70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дифузійний сік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51" name="Text Box 87"/>
            <p:cNvSpPr txBox="1">
              <a:spLocks noChangeArrowheads="1"/>
            </p:cNvSpPr>
            <p:nvPr/>
          </p:nvSpPr>
          <p:spPr bwMode="auto">
            <a:xfrm>
              <a:off x="8048" y="10257"/>
              <a:ext cx="953" cy="702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очищення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52" name="Line 88"/>
            <p:cNvSpPr>
              <a:spLocks noChangeShapeType="1"/>
            </p:cNvSpPr>
            <p:nvPr/>
          </p:nvSpPr>
          <p:spPr bwMode="auto">
            <a:xfrm flipV="1">
              <a:off x="4105" y="10595"/>
              <a:ext cx="19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53" name="Line 89"/>
            <p:cNvSpPr>
              <a:spLocks noChangeShapeType="1"/>
            </p:cNvSpPr>
            <p:nvPr/>
          </p:nvSpPr>
          <p:spPr bwMode="auto">
            <a:xfrm flipV="1">
              <a:off x="5554" y="10594"/>
              <a:ext cx="1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54" name="Line 90"/>
            <p:cNvSpPr>
              <a:spLocks noChangeShapeType="1"/>
            </p:cNvSpPr>
            <p:nvPr/>
          </p:nvSpPr>
          <p:spPr bwMode="auto">
            <a:xfrm flipV="1">
              <a:off x="6556" y="10602"/>
              <a:ext cx="170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55" name="Line 91"/>
            <p:cNvSpPr>
              <a:spLocks noChangeShapeType="1"/>
            </p:cNvSpPr>
            <p:nvPr/>
          </p:nvSpPr>
          <p:spPr bwMode="auto">
            <a:xfrm flipV="1">
              <a:off x="7896" y="10587"/>
              <a:ext cx="160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56" name="Text Box 92"/>
            <p:cNvSpPr txBox="1">
              <a:spLocks noChangeArrowheads="1"/>
            </p:cNvSpPr>
            <p:nvPr/>
          </p:nvSpPr>
          <p:spPr bwMode="auto">
            <a:xfrm>
              <a:off x="1467" y="10218"/>
              <a:ext cx="1324" cy="78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Цукровий буряк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57" name="Text Box 93"/>
            <p:cNvSpPr txBox="1">
              <a:spLocks noChangeArrowheads="1"/>
            </p:cNvSpPr>
            <p:nvPr/>
          </p:nvSpPr>
          <p:spPr bwMode="auto">
            <a:xfrm>
              <a:off x="10381" y="10255"/>
              <a:ext cx="1118" cy="677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випарювання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58" name="Line 94"/>
            <p:cNvSpPr>
              <a:spLocks noChangeShapeType="1"/>
            </p:cNvSpPr>
            <p:nvPr/>
          </p:nvSpPr>
          <p:spPr bwMode="auto">
            <a:xfrm flipV="1">
              <a:off x="11499" y="10596"/>
              <a:ext cx="179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59" name="Text Box 95"/>
            <p:cNvSpPr txBox="1">
              <a:spLocks noChangeArrowheads="1"/>
            </p:cNvSpPr>
            <p:nvPr/>
          </p:nvSpPr>
          <p:spPr bwMode="auto">
            <a:xfrm>
              <a:off x="11686" y="10262"/>
              <a:ext cx="1225" cy="655"/>
            </a:xfrm>
            <a:prstGeom prst="rect">
              <a:avLst/>
            </a:prstGeom>
            <a:solidFill>
              <a:srgbClr val="EAEAEA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цукровий сироп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60" name="Line 96"/>
            <p:cNvSpPr>
              <a:spLocks noChangeShapeType="1"/>
            </p:cNvSpPr>
            <p:nvPr/>
          </p:nvSpPr>
          <p:spPr bwMode="auto">
            <a:xfrm flipV="1">
              <a:off x="12924" y="10588"/>
              <a:ext cx="176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61" name="Text Box 97"/>
            <p:cNvSpPr txBox="1">
              <a:spLocks noChangeArrowheads="1"/>
            </p:cNvSpPr>
            <p:nvPr/>
          </p:nvSpPr>
          <p:spPr bwMode="auto">
            <a:xfrm>
              <a:off x="13116" y="10145"/>
              <a:ext cx="1178" cy="844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спиртове виробництво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62" name="Text Box 98"/>
            <p:cNvSpPr txBox="1">
              <a:spLocks noChangeArrowheads="1"/>
            </p:cNvSpPr>
            <p:nvPr/>
          </p:nvSpPr>
          <p:spPr bwMode="auto">
            <a:xfrm>
              <a:off x="14451" y="10366"/>
              <a:ext cx="938" cy="36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b="1">
                  <a:solidFill>
                    <a:srgbClr val="008000"/>
                  </a:solidFill>
                </a:rPr>
                <a:t>етанол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63" name="Line 99"/>
            <p:cNvSpPr>
              <a:spLocks noChangeShapeType="1"/>
            </p:cNvSpPr>
            <p:nvPr/>
          </p:nvSpPr>
          <p:spPr bwMode="auto">
            <a:xfrm flipV="1">
              <a:off x="14289" y="10536"/>
              <a:ext cx="176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64" name="Text Box 100"/>
            <p:cNvSpPr txBox="1">
              <a:spLocks noChangeArrowheads="1"/>
            </p:cNvSpPr>
            <p:nvPr/>
          </p:nvSpPr>
          <p:spPr bwMode="auto">
            <a:xfrm>
              <a:off x="3009" y="9558"/>
              <a:ext cx="7143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i="1">
                  <a:solidFill>
                    <a:srgbClr val="008000"/>
                  </a:solidFill>
                </a:rPr>
                <a:t>перша половина циклу цукрового виробництва</a:t>
              </a:r>
              <a:endParaRPr lang="ru-RU">
                <a:solidFill>
                  <a:srgbClr val="008000"/>
                </a:solidFill>
              </a:endParaRPr>
            </a:p>
          </p:txBody>
        </p:sp>
        <p:sp>
          <p:nvSpPr>
            <p:cNvPr id="36965" name="AutoShape 101"/>
            <p:cNvSpPr>
              <a:spLocks/>
            </p:cNvSpPr>
            <p:nvPr/>
          </p:nvSpPr>
          <p:spPr bwMode="auto">
            <a:xfrm rot="5400000">
              <a:off x="6479" y="6440"/>
              <a:ext cx="245" cy="7220"/>
            </a:xfrm>
            <a:prstGeom prst="leftBrace">
              <a:avLst>
                <a:gd name="adj1" fmla="val 24557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966" name="Text Box 102"/>
          <p:cNvSpPr txBox="1">
            <a:spLocks noChangeArrowheads="1"/>
          </p:cNvSpPr>
          <p:nvPr/>
        </p:nvSpPr>
        <p:spPr bwMode="auto">
          <a:xfrm>
            <a:off x="8316913" y="908050"/>
            <a:ext cx="827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1600" b="1">
                <a:solidFill>
                  <a:srgbClr val="CC0000"/>
                </a:solidFill>
              </a:rPr>
              <a:t>0,</a:t>
            </a:r>
            <a:r>
              <a:rPr lang="en-US" sz="1600" b="1">
                <a:solidFill>
                  <a:srgbClr val="CC0000"/>
                </a:solidFill>
              </a:rPr>
              <a:t>7</a:t>
            </a:r>
            <a:r>
              <a:rPr lang="uk-UA" sz="1600" b="1">
                <a:solidFill>
                  <a:srgbClr val="CC0000"/>
                </a:solidFill>
              </a:rPr>
              <a:t> </a:t>
            </a:r>
            <a:r>
              <a:rPr lang="en-US" sz="1600" b="1">
                <a:solidFill>
                  <a:srgbClr val="CC0000"/>
                </a:solidFill>
              </a:rPr>
              <a:t>$</a:t>
            </a:r>
            <a:r>
              <a:rPr lang="uk-UA" sz="1600" b="1">
                <a:solidFill>
                  <a:srgbClr val="CC0000"/>
                </a:solidFill>
              </a:rPr>
              <a:t>/л</a:t>
            </a:r>
            <a:endParaRPr lang="ru-RU" sz="1600" b="1">
              <a:solidFill>
                <a:srgbClr val="CC0000"/>
              </a:solidFill>
            </a:endParaRPr>
          </a:p>
        </p:txBody>
      </p:sp>
      <p:sp>
        <p:nvSpPr>
          <p:cNvPr id="36967" name="Text Box 103"/>
          <p:cNvSpPr txBox="1">
            <a:spLocks noChangeArrowheads="1"/>
          </p:cNvSpPr>
          <p:nvPr/>
        </p:nvSpPr>
        <p:spPr bwMode="auto">
          <a:xfrm>
            <a:off x="8388350" y="2997200"/>
            <a:ext cx="755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600" b="1">
                <a:solidFill>
                  <a:srgbClr val="CC0000"/>
                </a:solidFill>
              </a:rPr>
              <a:t>1,0</a:t>
            </a:r>
            <a:r>
              <a:rPr lang="uk-UA" sz="1600" b="1">
                <a:solidFill>
                  <a:srgbClr val="CC0000"/>
                </a:solidFill>
              </a:rPr>
              <a:t> </a:t>
            </a:r>
            <a:r>
              <a:rPr lang="en-US" sz="1600" b="1">
                <a:solidFill>
                  <a:srgbClr val="CC0000"/>
                </a:solidFill>
              </a:rPr>
              <a:t>$</a:t>
            </a:r>
            <a:r>
              <a:rPr lang="uk-UA" sz="1600" b="1">
                <a:solidFill>
                  <a:srgbClr val="CC0000"/>
                </a:solidFill>
              </a:rPr>
              <a:t>/л</a:t>
            </a:r>
            <a:endParaRPr lang="ru-RU" sz="1600" b="1">
              <a:solidFill>
                <a:srgbClr val="CC0000"/>
              </a:solidFill>
            </a:endParaRPr>
          </a:p>
        </p:txBody>
      </p:sp>
      <p:sp>
        <p:nvSpPr>
          <p:cNvPr id="36968" name="Text Box 104"/>
          <p:cNvSpPr txBox="1">
            <a:spLocks noChangeArrowheads="1"/>
          </p:cNvSpPr>
          <p:nvPr/>
        </p:nvSpPr>
        <p:spPr bwMode="auto">
          <a:xfrm>
            <a:off x="8459788" y="5013325"/>
            <a:ext cx="6842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600" b="1">
                <a:solidFill>
                  <a:srgbClr val="CC0000"/>
                </a:solidFill>
              </a:rPr>
              <a:t>1,1</a:t>
            </a:r>
            <a:r>
              <a:rPr lang="uk-UA" sz="1600" b="1">
                <a:solidFill>
                  <a:srgbClr val="CC0000"/>
                </a:solidFill>
              </a:rPr>
              <a:t> </a:t>
            </a:r>
            <a:r>
              <a:rPr lang="en-US" sz="1600" b="1">
                <a:solidFill>
                  <a:srgbClr val="CC0000"/>
                </a:solidFill>
              </a:rPr>
              <a:t>$</a:t>
            </a:r>
            <a:r>
              <a:rPr lang="uk-UA" sz="1600" b="1">
                <a:solidFill>
                  <a:srgbClr val="CC0000"/>
                </a:solidFill>
              </a:rPr>
              <a:t>/л</a:t>
            </a:r>
            <a:endParaRPr lang="ru-RU" sz="1600" b="1">
              <a:solidFill>
                <a:srgbClr val="CC0000"/>
              </a:solidFill>
            </a:endParaRPr>
          </a:p>
        </p:txBody>
      </p:sp>
      <p:sp>
        <p:nvSpPr>
          <p:cNvPr id="36969" name="Text Box 105"/>
          <p:cNvSpPr txBox="1">
            <a:spLocks noChangeArrowheads="1"/>
          </p:cNvSpPr>
          <p:nvPr/>
        </p:nvSpPr>
        <p:spPr bwMode="auto">
          <a:xfrm>
            <a:off x="8388350" y="6613525"/>
            <a:ext cx="755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600" b="1">
                <a:solidFill>
                  <a:srgbClr val="CC0000"/>
                </a:solidFill>
              </a:rPr>
              <a:t>1,2</a:t>
            </a:r>
            <a:r>
              <a:rPr lang="uk-UA" sz="1600" b="1">
                <a:solidFill>
                  <a:srgbClr val="CC0000"/>
                </a:solidFill>
              </a:rPr>
              <a:t> </a:t>
            </a:r>
            <a:r>
              <a:rPr lang="en-US" sz="1600" b="1">
                <a:solidFill>
                  <a:srgbClr val="CC0000"/>
                </a:solidFill>
              </a:rPr>
              <a:t>$</a:t>
            </a:r>
            <a:r>
              <a:rPr lang="uk-UA" sz="1600" b="1">
                <a:solidFill>
                  <a:srgbClr val="CC0000"/>
                </a:solidFill>
              </a:rPr>
              <a:t>/л</a:t>
            </a:r>
            <a:endParaRPr lang="ru-RU" sz="1600" b="1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9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059113" y="1557338"/>
            <a:ext cx="3311525" cy="576262"/>
          </a:xfrm>
          <a:prstGeom prst="rect">
            <a:avLst/>
          </a:prstGeom>
          <a:gradFill rotWithShape="1">
            <a:gsLst>
              <a:gs pos="0">
                <a:srgbClr val="BAF3FE"/>
              </a:gs>
              <a:gs pos="100000">
                <a:srgbClr val="B0FECE"/>
              </a:gs>
            </a:gsLst>
            <a:lin ang="0" scaled="1"/>
          </a:gra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400">
                <a:latin typeface="Times New Roman" pitchFamily="18" charset="0"/>
                <a:cs typeface="Times New Roman" pitchFamily="18" charset="0"/>
              </a:rPr>
              <a:t>1 т цукрових буряків</a:t>
            </a:r>
          </a:p>
        </p:txBody>
      </p:sp>
      <p:cxnSp>
        <p:nvCxnSpPr>
          <p:cNvPr id="8" name="Прямая со стрелкой 7"/>
          <p:cNvCxnSpPr>
            <a:cxnSpLocks noChangeShapeType="1"/>
            <a:stCxn id="6" idx="2"/>
            <a:endCxn id="13" idx="0"/>
          </p:cNvCxnSpPr>
          <p:nvPr/>
        </p:nvCxnSpPr>
        <p:spPr bwMode="auto">
          <a:xfrm flipH="1">
            <a:off x="2195513" y="2146300"/>
            <a:ext cx="2519362" cy="3333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Прямая со стрелкой 9"/>
          <p:cNvCxnSpPr>
            <a:cxnSpLocks noChangeShapeType="1"/>
            <a:stCxn id="6" idx="2"/>
            <a:endCxn id="14" idx="0"/>
          </p:cNvCxnSpPr>
          <p:nvPr/>
        </p:nvCxnSpPr>
        <p:spPr bwMode="auto">
          <a:xfrm>
            <a:off x="4714875" y="2146300"/>
            <a:ext cx="2089150" cy="3333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684213" y="2492375"/>
            <a:ext cx="3022600" cy="865188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400">
                <a:latin typeface="Times New Roman" pitchFamily="18" charset="0"/>
                <a:cs typeface="Times New Roman" pitchFamily="18" charset="0"/>
              </a:rPr>
              <a:t>130 м</a:t>
            </a:r>
            <a:r>
              <a:rPr lang="uk-UA" sz="24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 біогазу</a:t>
            </a:r>
          </a:p>
          <a:p>
            <a:pPr algn="ctr"/>
            <a:r>
              <a:rPr lang="uk-UA" sz="2400">
                <a:latin typeface="Times New Roman" pitchFamily="18" charset="0"/>
                <a:cs typeface="Times New Roman" pitchFamily="18" charset="0"/>
              </a:rPr>
              <a:t>(72 м</a:t>
            </a:r>
            <a:r>
              <a:rPr lang="uk-UA" sz="24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 біометану)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364163" y="2492375"/>
            <a:ext cx="2879725" cy="865188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800">
                <a:latin typeface="Times New Roman" pitchFamily="18" charset="0"/>
                <a:cs typeface="Times New Roman" pitchFamily="18" charset="0"/>
              </a:rPr>
              <a:t>702 кг біодобрив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323528" y="188913"/>
            <a:ext cx="835216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Ефективність виробництва </a:t>
            </a:r>
            <a:r>
              <a:rPr lang="uk-UA" sz="2800" b="1" dirty="0" err="1">
                <a:solidFill>
                  <a:schemeClr val="bg1"/>
                </a:solidFill>
              </a:rPr>
              <a:t>біометану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з </a:t>
            </a:r>
            <a:r>
              <a:rPr lang="uk-UA" sz="2800" b="1" dirty="0">
                <a:solidFill>
                  <a:schemeClr val="bg1"/>
                </a:solidFill>
              </a:rPr>
              <a:t>цукрових буряків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2"/>
          <p:cNvSpPr>
            <a:spLocks noChangeArrowheads="1"/>
          </p:cNvSpPr>
          <p:nvPr/>
        </p:nvSpPr>
        <p:spPr bwMode="auto">
          <a:xfrm>
            <a:off x="611188" y="3789363"/>
            <a:ext cx="3455987" cy="1152525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Вартість отриманого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біометану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$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ціни газу 287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$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за 1000 м</a:t>
            </a:r>
            <a:r>
              <a:rPr lang="uk-UA" sz="20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Прямоугольник 12"/>
          <p:cNvSpPr>
            <a:spLocks noChangeArrowheads="1"/>
          </p:cNvSpPr>
          <p:nvPr/>
        </p:nvSpPr>
        <p:spPr bwMode="auto">
          <a:xfrm>
            <a:off x="539750" y="5300663"/>
            <a:ext cx="3598863" cy="1152525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000">
                <a:latin typeface="Times New Roman" pitchFamily="18" charset="0"/>
                <a:cs typeface="Times New Roman" pitchFamily="18" charset="0"/>
              </a:rPr>
              <a:t>Ціна реалізації коренеплодів на цукрових заводах</a:t>
            </a:r>
          </a:p>
          <a:p>
            <a:pPr algn="ctr"/>
            <a:r>
              <a:rPr lang="uk-UA" sz="2000">
                <a:latin typeface="Verdana" pitchFamily="34" charset="0"/>
              </a:rPr>
              <a:t> </a:t>
            </a:r>
            <a:r>
              <a:rPr lang="uk-UA" sz="2400" b="1">
                <a:latin typeface="Times New Roman" pitchFamily="18" charset="0"/>
              </a:rPr>
              <a:t>23</a:t>
            </a:r>
            <a:r>
              <a:rPr lang="en-US" sz="2400" b="1">
                <a:latin typeface="Times New Roman" pitchFamily="18" charset="0"/>
              </a:rPr>
              <a:t>$/</a:t>
            </a:r>
            <a:r>
              <a:rPr lang="uk-UA" sz="2400" b="1">
                <a:latin typeface="Times New Roman" pitchFamily="18" charset="0"/>
              </a:rPr>
              <a:t>т</a:t>
            </a:r>
            <a:endParaRPr lang="uk-UA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2195513" y="33575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5003800" y="3789363"/>
            <a:ext cx="3671888" cy="1368425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uk-UA" sz="2000">
                <a:latin typeface="Times New Roman" pitchFamily="18" charset="0"/>
                <a:cs typeface="Times New Roman" pitchFamily="18" charset="0"/>
              </a:rPr>
              <a:t>Органічна складова – 112,2 кг</a:t>
            </a:r>
          </a:p>
          <a:p>
            <a:r>
              <a:rPr lang="uk-UA" sz="2000">
                <a:latin typeface="Times New Roman" pitchFamily="18" charset="0"/>
                <a:cs typeface="Times New Roman" pitchFamily="18" charset="0"/>
              </a:rPr>
              <a:t>Азот                          – 16,3 кг</a:t>
            </a:r>
          </a:p>
          <a:p>
            <a:r>
              <a:rPr lang="uk-UA" sz="2000">
                <a:latin typeface="Times New Roman" pitchFamily="18" charset="0"/>
                <a:cs typeface="Times New Roman" pitchFamily="18" charset="0"/>
              </a:rPr>
              <a:t>Фосфор                     – 4,0 кг</a:t>
            </a:r>
          </a:p>
          <a:p>
            <a:r>
              <a:rPr lang="uk-UA" sz="2000">
                <a:latin typeface="Times New Roman" pitchFamily="18" charset="0"/>
                <a:cs typeface="Times New Roman" pitchFamily="18" charset="0"/>
              </a:rPr>
              <a:t>Калій                         – 11,0 кг</a:t>
            </a: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6877050" y="33575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12"/>
          <p:cNvSpPr>
            <a:spLocks noChangeArrowheads="1"/>
          </p:cNvSpPr>
          <p:nvPr/>
        </p:nvSpPr>
        <p:spPr bwMode="auto">
          <a:xfrm>
            <a:off x="5076825" y="5445125"/>
            <a:ext cx="3598863" cy="1008063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000">
                <a:latin typeface="Times New Roman" pitchFamily="18" charset="0"/>
                <a:cs typeface="Times New Roman" pitchFamily="18" charset="0"/>
              </a:rPr>
              <a:t>Еквівалент по азоту в аміачній селітрі – </a:t>
            </a:r>
            <a:r>
              <a:rPr lang="uk-UA" sz="2400" b="1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$</a:t>
            </a:r>
            <a:endParaRPr lang="uk-UA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6877050" y="51577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31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55576" y="188641"/>
            <a:ext cx="777557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29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err="1"/>
              <a:t>Економічна</a:t>
            </a:r>
            <a:r>
              <a:rPr lang="ru-RU" dirty="0"/>
              <a:t> </a:t>
            </a:r>
            <a:r>
              <a:rPr lang="ru-RU" dirty="0" err="1"/>
              <a:t>доцільність</a:t>
            </a:r>
            <a:r>
              <a:rPr lang="ru-RU" dirty="0"/>
              <a:t> </a:t>
            </a:r>
            <a:r>
              <a:rPr lang="ru-RU" dirty="0" err="1"/>
              <a:t>вирощування</a:t>
            </a:r>
            <a:r>
              <a:rPr lang="ru-RU" dirty="0"/>
              <a:t> </a:t>
            </a:r>
            <a:r>
              <a:rPr lang="ru-RU" dirty="0" err="1"/>
              <a:t>кукурудзи</a:t>
            </a:r>
            <a:r>
              <a:rPr lang="ru-RU" dirty="0"/>
              <a:t> на </a:t>
            </a:r>
            <a:r>
              <a:rPr lang="ru-RU" dirty="0" err="1"/>
              <a:t>біогаз</a:t>
            </a:r>
            <a:endParaRPr lang="ru-RU" dirty="0"/>
          </a:p>
        </p:txBody>
      </p:sp>
      <p:graphicFrame>
        <p:nvGraphicFramePr>
          <p:cNvPr id="3115" name="Object 43"/>
          <p:cNvGraphicFramePr>
            <a:graphicFrameLocks noChangeAspect="1"/>
          </p:cNvGraphicFramePr>
          <p:nvPr/>
        </p:nvGraphicFramePr>
        <p:xfrm>
          <a:off x="4356100" y="2001839"/>
          <a:ext cx="4425950" cy="4016375"/>
        </p:xfrm>
        <a:graphic>
          <a:graphicData uri="http://schemas.openxmlformats.org/presentationml/2006/ole">
            <p:oleObj spid="_x0000_s2066" name="Диаграмма" r:id="rId4" imgW="4209900" imgH="3819489" progId="Excel.Chart.8">
              <p:embed/>
            </p:oleObj>
          </a:graphicData>
        </a:graphic>
      </p:graphicFrame>
      <p:graphicFrame>
        <p:nvGraphicFramePr>
          <p:cNvPr id="3302" name="Group 2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3099530"/>
              </p:ext>
            </p:extLst>
          </p:nvPr>
        </p:nvGraphicFramePr>
        <p:xfrm>
          <a:off x="395289" y="2133601"/>
          <a:ext cx="3600647" cy="3600452"/>
        </p:xfrm>
        <a:graphic>
          <a:graphicData uri="http://schemas.openxmlformats.org/drawingml/2006/table">
            <a:tbl>
              <a:tblPr/>
              <a:tblGrid>
                <a:gridCol w="2703313"/>
                <a:gridCol w="897334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Урожай зерна, т/га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8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Ціна зерна, грн./т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4200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Виручка від реалізації зерна, тис.грн./га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33,6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Урожайність біомаси, т/га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70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Вихід біометану, м</a:t>
                      </a:r>
                      <a:r>
                        <a:rPr kumimoji="0" lang="ru-RU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/т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106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Вихід біометану, тис.м</a:t>
                      </a:r>
                      <a:r>
                        <a:rPr kumimoji="0" lang="ru-RU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/га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7,42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Реалізація біометану, тис.грн./га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Times New Roman" pitchFamily="18" charset="0"/>
                        </a:rPr>
                        <a:t>51,0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818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260648"/>
            <a:ext cx="8137525" cy="1268413"/>
          </a:xfrm>
          <a:noFill/>
          <a:ln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uk-UA" sz="3400" b="1" dirty="0">
                <a:solidFill>
                  <a:schemeClr val="bg1"/>
                </a:solidFill>
              </a:rPr>
              <a:t>Потенційний вихід біогазу та </a:t>
            </a:r>
            <a:r>
              <a:rPr lang="uk-UA" sz="3400" b="1" dirty="0" err="1">
                <a:solidFill>
                  <a:schemeClr val="bg1"/>
                </a:solidFill>
              </a:rPr>
              <a:t>біометану</a:t>
            </a:r>
            <a:r>
              <a:rPr lang="uk-UA" sz="3400" b="1" dirty="0">
                <a:solidFill>
                  <a:schemeClr val="bg1"/>
                </a:solidFill>
              </a:rPr>
              <a:t> з біоенергетичних рослин</a:t>
            </a:r>
            <a:endParaRPr lang="ru-RU" sz="3400" b="1" dirty="0">
              <a:solidFill>
                <a:schemeClr val="bg1"/>
              </a:solidFill>
            </a:endParaRPr>
          </a:p>
        </p:txBody>
      </p:sp>
      <p:graphicFrame>
        <p:nvGraphicFramePr>
          <p:cNvPr id="4608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225798654"/>
              </p:ext>
            </p:extLst>
          </p:nvPr>
        </p:nvGraphicFramePr>
        <p:xfrm>
          <a:off x="323528" y="2276872"/>
          <a:ext cx="8586887" cy="3743327"/>
        </p:xfrm>
        <a:graphic>
          <a:graphicData uri="http://schemas.openxmlformats.org/drawingml/2006/table">
            <a:tbl>
              <a:tblPr/>
              <a:tblGrid>
                <a:gridCol w="1368152"/>
                <a:gridCol w="1224136"/>
                <a:gridCol w="1296144"/>
                <a:gridCol w="936104"/>
                <a:gridCol w="1224136"/>
                <a:gridCol w="1280045"/>
                <a:gridCol w="1258170"/>
              </a:tblGrid>
              <a:tr h="11953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Потенціал посівних площ, </a:t>
                      </a:r>
                      <a:r>
                        <a:rPr kumimoji="0" lang="uk-UA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млн.га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Урожайніст</a:t>
                      </a: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ь, т/га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Вихід біогазу, м</a:t>
                      </a:r>
                      <a:r>
                        <a:rPr kumimoji="0" lang="uk-UA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/т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Вихід біометану, м</a:t>
                      </a:r>
                      <a:r>
                        <a:rPr kumimoji="0" lang="uk-UA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/т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Вихід біогазу, млрд.м</a:t>
                      </a:r>
                      <a:r>
                        <a:rPr kumimoji="0" lang="uk-UA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/рік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Вихід </a:t>
                      </a:r>
                      <a:r>
                        <a:rPr kumimoji="0" lang="uk-UA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біометану</a:t>
                      </a: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млрд.м</a:t>
                      </a:r>
                      <a:r>
                        <a:rPr kumimoji="0" lang="uk-UA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/рік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Кукурудза на силос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Цукрові буряки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Цукрове сорго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Разом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63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26254741"/>
              </p:ext>
            </p:extLst>
          </p:nvPr>
        </p:nvGraphicFramePr>
        <p:xfrm>
          <a:off x="755576" y="1772816"/>
          <a:ext cx="748580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50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3568" y="260648"/>
            <a:ext cx="7468129" cy="76517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uk-UA" sz="3600" b="1" dirty="0">
                <a:solidFill>
                  <a:schemeClr val="bg1"/>
                </a:solidFill>
                <a:latin typeface="Arial Narrow" pitchFamily="34" charset="0"/>
              </a:rPr>
              <a:t>Структура земельних угідь України</a:t>
            </a:r>
          </a:p>
        </p:txBody>
      </p:sp>
    </p:spTree>
    <p:extLst>
      <p:ext uri="{BB962C8B-B14F-4D97-AF65-F5344CB8AC3E}">
        <p14:creationId xmlns:p14="http://schemas.microsoft.com/office/powerpoint/2010/main" xmlns="" val="312292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 txBox="1">
            <a:spLocks noChangeArrowheads="1"/>
          </p:cNvSpPr>
          <p:nvPr/>
        </p:nvSpPr>
        <p:spPr bwMode="auto">
          <a:xfrm>
            <a:off x="188230" y="1916832"/>
            <a:ext cx="6597584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571" rIns="0" bIns="0"/>
          <a:lstStyle>
            <a:lvl1pPr marL="539750" indent="-182563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</a:pPr>
            <a:r>
              <a:rPr lang="uk-UA" b="1" u="sng" dirty="0">
                <a:solidFill>
                  <a:srgbClr val="000000"/>
                </a:solidFill>
                <a:latin typeface="Arial Narrow" pitchFamily="34" charset="0"/>
              </a:rPr>
              <a:t>щодо обмеження використання земель:</a:t>
            </a:r>
          </a:p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uk-UA" b="1" dirty="0" err="1">
                <a:solidFill>
                  <a:srgbClr val="000000"/>
                </a:solidFill>
                <a:latin typeface="Arial Narrow" pitchFamily="34" charset="0"/>
              </a:rPr>
              <a:t>біосировина</a:t>
            </a:r>
            <a:r>
              <a:rPr lang="uk-UA" b="1" dirty="0">
                <a:solidFill>
                  <a:srgbClr val="000000"/>
                </a:solidFill>
                <a:latin typeface="Arial Narrow" pitchFamily="34" charset="0"/>
              </a:rPr>
              <a:t> не може вирощуватись на землях  з високим показником </a:t>
            </a:r>
            <a:r>
              <a:rPr lang="uk-UA" b="1" dirty="0" err="1">
                <a:solidFill>
                  <a:srgbClr val="000000"/>
                </a:solidFill>
                <a:latin typeface="Arial Narrow" pitchFamily="34" charset="0"/>
              </a:rPr>
              <a:t>біорізноманіття</a:t>
            </a:r>
            <a:r>
              <a:rPr lang="uk-UA" b="1" dirty="0">
                <a:solidFill>
                  <a:srgbClr val="000000"/>
                </a:solidFill>
                <a:latin typeface="Arial Narrow" pitchFamily="34" charset="0"/>
              </a:rPr>
              <a:t>  та  високим вмістом органічної речовини.</a:t>
            </a:r>
          </a:p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</a:pPr>
            <a:r>
              <a:rPr lang="uk-UA" b="1" u="sng" dirty="0">
                <a:solidFill>
                  <a:srgbClr val="000000"/>
                </a:solidFill>
                <a:latin typeface="Arial Narrow" pitchFamily="34" charset="0"/>
              </a:rPr>
              <a:t>щодо підтримки якості </a:t>
            </a:r>
            <a:r>
              <a:rPr lang="uk-UA" b="1" u="sng" dirty="0" err="1">
                <a:solidFill>
                  <a:srgbClr val="000000"/>
                </a:solidFill>
                <a:latin typeface="Arial Narrow" pitchFamily="34" charset="0"/>
              </a:rPr>
              <a:t>грунтів</a:t>
            </a:r>
            <a:r>
              <a:rPr lang="uk-UA" b="1" u="sng" dirty="0">
                <a:solidFill>
                  <a:srgbClr val="000000"/>
                </a:solidFill>
                <a:latin typeface="Arial Narrow" pitchFamily="34" charset="0"/>
              </a:rPr>
              <a:t>:</a:t>
            </a:r>
          </a:p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</a:pPr>
            <a:r>
              <a:rPr lang="uk-UA" altLang="uk-UA" b="1" dirty="0">
                <a:solidFill>
                  <a:srgbClr val="000000"/>
                </a:solidFill>
                <a:latin typeface="Arial Narrow" pitchFamily="34" charset="0"/>
              </a:rPr>
              <a:t>- мінімізація ерозії;</a:t>
            </a:r>
          </a:p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</a:pPr>
            <a:r>
              <a:rPr lang="uk-UA" altLang="uk-UA" b="1" dirty="0">
                <a:solidFill>
                  <a:srgbClr val="000000"/>
                </a:solidFill>
                <a:latin typeface="Arial Narrow" pitchFamily="34" charset="0"/>
              </a:rPr>
              <a:t>- стабільність органічної речовини в ґрунті;</a:t>
            </a:r>
          </a:p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</a:pPr>
            <a:r>
              <a:rPr lang="uk-UA" altLang="uk-UA" b="1" dirty="0">
                <a:solidFill>
                  <a:srgbClr val="000000"/>
                </a:solidFill>
                <a:latin typeface="Arial Narrow" pitchFamily="34" charset="0"/>
              </a:rPr>
              <a:t>- оптимальне використання побічної продукції.</a:t>
            </a:r>
          </a:p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</a:pPr>
            <a:r>
              <a:rPr lang="uk-UA" b="1" u="sng" dirty="0">
                <a:solidFill>
                  <a:srgbClr val="000000"/>
                </a:solidFill>
                <a:latin typeface="Arial Narrow" pitchFamily="34" charset="0"/>
              </a:rPr>
              <a:t>щодо соціальної сталості біопалива:</a:t>
            </a:r>
          </a:p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</a:rPr>
              <a:t>- відсутність конкуренції з харчовими культурами;</a:t>
            </a:r>
          </a:p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</a:rPr>
              <a:t>- відсутність негативного впливу на умови праці, права на землю, </a:t>
            </a:r>
            <a:r>
              <a:rPr lang="uk-UA" b="1" dirty="0" err="1">
                <a:solidFill>
                  <a:srgbClr val="000000"/>
                </a:solidFill>
                <a:latin typeface="Arial Narrow" pitchFamily="34" charset="0"/>
              </a:rPr>
              <a:t>біобезпеку</a:t>
            </a:r>
            <a:r>
              <a:rPr lang="uk-UA" b="1" dirty="0">
                <a:solidFill>
                  <a:srgbClr val="000000"/>
                </a:solidFill>
                <a:latin typeface="Arial Narrow" pitchFamily="34" charset="0"/>
              </a:rPr>
              <a:t>;</a:t>
            </a:r>
          </a:p>
          <a:p>
            <a:pPr>
              <a:lnSpc>
                <a:spcPct val="80000"/>
              </a:lnSpc>
              <a:spcBef>
                <a:spcPts val="1069"/>
              </a:spcBef>
              <a:buClr>
                <a:srgbClr val="000000"/>
              </a:buClr>
              <a:buSzPct val="100000"/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</a:rPr>
              <a:t>- покращення соціальної структури місцевості тощо.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80919" cy="574675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Arial Narrow" pitchFamily="34" charset="0"/>
              </a:rPr>
              <a:t>Вимоги сталості (Директива 2009/28/ЕС) </a:t>
            </a:r>
            <a:endParaRPr lang="ru-RU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9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 descr="Мохав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55" y="1225067"/>
            <a:ext cx="8658325" cy="295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26354" y="188640"/>
            <a:ext cx="7273925" cy="706438"/>
          </a:xfrm>
          <a:noFill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uk-UA" sz="2900" b="1" dirty="0" smtClean="0"/>
              <a:t>Сталість вирощування біомаси</a:t>
            </a:r>
            <a:endParaRPr lang="ru-RU" sz="2900" b="1" dirty="0" smtClean="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 rot="3318105">
            <a:off x="1244600" y="1729221"/>
            <a:ext cx="2232025" cy="1050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43878868 h 21600"/>
              <a:gd name="T4" fmla="*/ 2147483647 w 21600"/>
              <a:gd name="T5" fmla="*/ 2147483647 h 21600"/>
              <a:gd name="T6" fmla="*/ 2147483647 w 21600"/>
              <a:gd name="T7" fmla="*/ 124387886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2400"/>
              <a:t>СО</a:t>
            </a:r>
            <a:r>
              <a:rPr lang="uk-UA" sz="1600"/>
              <a:t>2</a:t>
            </a:r>
            <a:endParaRPr lang="ru-RU" sz="160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 rot="-2813560">
            <a:off x="5916613" y="1808596"/>
            <a:ext cx="2087562" cy="10334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182894577 h 21600"/>
              <a:gd name="T4" fmla="*/ 2147483647 w 21600"/>
              <a:gd name="T5" fmla="*/ 2147483647 h 21600"/>
              <a:gd name="T6" fmla="*/ 2147483647 w 21600"/>
              <a:gd name="T7" fmla="*/ 118289457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uk-UA" sz="2400"/>
              <a:t>О</a:t>
            </a:r>
            <a:r>
              <a:rPr lang="uk-UA" sz="1600"/>
              <a:t>2</a:t>
            </a:r>
            <a:endParaRPr lang="ru-RU" sz="1600"/>
          </a:p>
          <a:p>
            <a:pPr algn="ctr"/>
            <a:endParaRPr lang="ru-RU" sz="2400" b="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 rot="5400000">
            <a:off x="3621088" y="1368858"/>
            <a:ext cx="1511300" cy="1050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43878868 h 21600"/>
              <a:gd name="T4" fmla="*/ 2147483647 w 21600"/>
              <a:gd name="T5" fmla="*/ 2147483647 h 21600"/>
              <a:gd name="T6" fmla="*/ 2147483647 w 21600"/>
              <a:gd name="T7" fmla="*/ 124387886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99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2400"/>
              <a:t>ФАР</a:t>
            </a:r>
            <a:endParaRPr lang="ru-RU" sz="160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 rot="-5400000">
            <a:off x="3887787" y="3189721"/>
            <a:ext cx="1152525" cy="1657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2400"/>
              <a:t>Н</a:t>
            </a:r>
            <a:r>
              <a:rPr lang="uk-UA" sz="1600"/>
              <a:t>2</a:t>
            </a:r>
            <a:r>
              <a:rPr lang="uk-UA" sz="2400"/>
              <a:t>О</a:t>
            </a:r>
            <a:endParaRPr lang="ru-RU" sz="1600"/>
          </a:p>
        </p:txBody>
      </p:sp>
      <p:pic>
        <p:nvPicPr>
          <p:cNvPr id="4104" name="Picture 8" descr="Цикл вуглецю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953000"/>
            <a:ext cx="741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95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650602" y="3773652"/>
            <a:ext cx="3248307" cy="28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1" tIns="34285" rIns="68571" bIns="34285" anchor="ctr">
            <a:spAutoFit/>
          </a:bodyPr>
          <a:lstStyle/>
          <a:p>
            <a:r>
              <a:rPr lang="ru-RU" altLang="uk-UA" sz="1400" b="1" dirty="0" err="1"/>
              <a:t>Динаміка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внесення</a:t>
            </a:r>
            <a:r>
              <a:rPr lang="ru-RU" altLang="uk-UA" sz="1400" b="1" dirty="0"/>
              <a:t> </a:t>
            </a:r>
            <a:r>
              <a:rPr lang="ru-RU" altLang="uk-UA" sz="1400" b="1" dirty="0" err="1"/>
              <a:t>органічних</a:t>
            </a:r>
            <a:r>
              <a:rPr lang="ru-RU" altLang="uk-UA" sz="1400" b="1" dirty="0"/>
              <a:t> добрив </a:t>
            </a:r>
          </a:p>
        </p:txBody>
      </p:sp>
      <p:sp>
        <p:nvSpPr>
          <p:cNvPr id="26627" name="Rectangle 11"/>
          <p:cNvSpPr>
            <a:spLocks noChangeArrowheads="1"/>
          </p:cNvSpPr>
          <p:nvPr/>
        </p:nvSpPr>
        <p:spPr bwMode="auto">
          <a:xfrm>
            <a:off x="4355976" y="3773652"/>
            <a:ext cx="4703229" cy="28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71" tIns="34285" rIns="68571" bIns="34285" anchor="ctr">
            <a:spAutoFit/>
          </a:bodyPr>
          <a:lstStyle/>
          <a:p>
            <a:pPr algn="ctr"/>
            <a:r>
              <a:rPr lang="uk-UA" altLang="uk-UA" sz="1400" b="1" dirty="0"/>
              <a:t>Динаміка проведення вапнування і гіпсування ґрунтів </a:t>
            </a:r>
          </a:p>
        </p:txBody>
      </p:sp>
      <p:graphicFrame>
        <p:nvGraphicFramePr>
          <p:cNvPr id="2662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10888593"/>
              </p:ext>
            </p:extLst>
          </p:nvPr>
        </p:nvGraphicFramePr>
        <p:xfrm>
          <a:off x="251520" y="924919"/>
          <a:ext cx="3996408" cy="2864121"/>
        </p:xfrm>
        <a:graphic>
          <a:graphicData uri="http://schemas.openxmlformats.org/presentationml/2006/ole">
            <p:oleObj spid="_x0000_s17438" name="Диаграмма" r:id="rId4" imgW="6810506" imgH="4981657" progId="Excel.Chart.8">
              <p:embed/>
            </p:oleObj>
          </a:graphicData>
        </a:graphic>
      </p:graphicFrame>
      <p:graphicFrame>
        <p:nvGraphicFramePr>
          <p:cNvPr id="2662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25003722"/>
              </p:ext>
            </p:extLst>
          </p:nvPr>
        </p:nvGraphicFramePr>
        <p:xfrm>
          <a:off x="4899388" y="895079"/>
          <a:ext cx="4013075" cy="2893961"/>
        </p:xfrm>
        <a:graphic>
          <a:graphicData uri="http://schemas.openxmlformats.org/presentationml/2006/ole">
            <p:oleObj spid="_x0000_s17439" name="Диаграмма" r:id="rId5" imgW="6819818" imgH="4990969" progId="Excel.Chart.8">
              <p:embed/>
            </p:oleObj>
          </a:graphicData>
        </a:graphic>
      </p:graphicFrame>
      <p:sp>
        <p:nvSpPr>
          <p:cNvPr id="26630" name="Rectangle 2"/>
          <p:cNvSpPr txBox="1">
            <a:spLocks noChangeArrowheads="1"/>
          </p:cNvSpPr>
          <p:nvPr/>
        </p:nvSpPr>
        <p:spPr bwMode="auto">
          <a:xfrm>
            <a:off x="650602" y="188640"/>
            <a:ext cx="8261861" cy="7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5" rIns="68571" bIns="34285"/>
          <a:lstStyle/>
          <a:p>
            <a:pPr algn="ctr" eaLnBrk="0" hangingPunct="0"/>
            <a:r>
              <a:rPr lang="uk-UA" sz="3000" b="1" dirty="0" smtClean="0">
                <a:solidFill>
                  <a:schemeClr val="bg1"/>
                </a:solidFill>
                <a:latin typeface="Arial Narrow" pitchFamily="34" charset="0"/>
              </a:rPr>
              <a:t>Сталість родючості </a:t>
            </a:r>
            <a:r>
              <a:rPr lang="uk-UA" sz="3000" b="1" dirty="0">
                <a:solidFill>
                  <a:schemeClr val="bg1"/>
                </a:solidFill>
                <a:latin typeface="Arial Narrow" pitchFamily="34" charset="0"/>
              </a:rPr>
              <a:t>ґрунтів</a:t>
            </a:r>
            <a:endParaRPr lang="ru-RU" sz="3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7" name="Group 1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581751"/>
              </p:ext>
            </p:extLst>
          </p:nvPr>
        </p:nvGraphicFramePr>
        <p:xfrm>
          <a:off x="1721192" y="4293096"/>
          <a:ext cx="6120680" cy="2438704"/>
        </p:xfrm>
        <a:graphic>
          <a:graphicData uri="http://schemas.openxmlformats.org/drawingml/2006/table">
            <a:tbl>
              <a:tblPr/>
              <a:tblGrid>
                <a:gridCol w="3065011"/>
                <a:gridCol w="3055669"/>
              </a:tblGrid>
              <a:tr h="27135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Макро-</a:t>
                      </a: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 та мікроелементи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71" marR="68571" marT="45739" marB="45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Виніс, кг </a:t>
                      </a:r>
                      <a:r>
                        <a:rPr kumimoji="0" 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д.р</a:t>
                      </a: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./га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71" marR="68571" marT="45739" marB="45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9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68571" marR="68571" marT="45739" marB="45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5,5</a:t>
                      </a:r>
                    </a:p>
                  </a:txBody>
                  <a:tcPr marL="7143" marR="7143" marT="95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9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O</a:t>
                      </a:r>
                      <a:r>
                        <a:rPr kumimoji="0" lang="en-US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71" marR="68571" marT="45739" marB="45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2,7</a:t>
                      </a:r>
                    </a:p>
                  </a:txBody>
                  <a:tcPr marL="7143" marR="7143" marT="95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9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К</a:t>
                      </a:r>
                      <a:r>
                        <a:rPr kumimoji="0" lang="en-US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О</a:t>
                      </a:r>
                    </a:p>
                  </a:txBody>
                  <a:tcPr marL="68571" marR="68571" marT="45739" marB="45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18,0</a:t>
                      </a:r>
                    </a:p>
                  </a:txBody>
                  <a:tcPr marL="7143" marR="7143" marT="95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9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СаО</a:t>
                      </a:r>
                    </a:p>
                  </a:txBody>
                  <a:tcPr marL="68571" marR="68571" marT="45739" marB="45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10,5</a:t>
                      </a:r>
                    </a:p>
                  </a:txBody>
                  <a:tcPr marL="7143" marR="7143" marT="95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9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MgO</a:t>
                      </a:r>
                    </a:p>
                  </a:txBody>
                  <a:tcPr marL="68571" marR="68571" marT="45739" marB="45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5,1</a:t>
                      </a:r>
                    </a:p>
                  </a:txBody>
                  <a:tcPr marL="7143" marR="7143" marT="95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9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Si, Mn, B, Cu, Zn, S, etc.</a:t>
                      </a:r>
                    </a:p>
                  </a:txBody>
                  <a:tcPr marL="68571" marR="68571" marT="45739" marB="45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0,25</a:t>
                      </a:r>
                    </a:p>
                  </a:txBody>
                  <a:tcPr marL="7143" marR="7143" marT="95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9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Разом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71" marR="68571" marT="45739" marB="45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42,05</a:t>
                      </a:r>
                    </a:p>
                  </a:txBody>
                  <a:tcPr marL="7143" marR="7143" marT="95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837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3504325"/>
              </p:ext>
            </p:extLst>
          </p:nvPr>
        </p:nvGraphicFramePr>
        <p:xfrm>
          <a:off x="863159" y="4653136"/>
          <a:ext cx="7488832" cy="2085594"/>
        </p:xfrm>
        <a:graphic>
          <a:graphicData uri="http://schemas.openxmlformats.org/drawingml/2006/table">
            <a:tbl>
              <a:tblPr/>
              <a:tblGrid>
                <a:gridCol w="2484705"/>
                <a:gridCol w="1512168"/>
                <a:gridCol w="1728192"/>
                <a:gridCol w="1763767"/>
              </a:tblGrid>
              <a:tr h="771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Агрохімічні показники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Вихідні зразки, квітень 2009 р.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Зразки станом на серпень 2013 р.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Покращення (+), погіршення (-)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4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рН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5,8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5,48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-0,32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4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Органічна речовина, %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1,87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2,15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+0,28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4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Азот, мг/кг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81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84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+3,0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4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Фосфор, мг/кг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139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120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-19,0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48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Калій, мг/кг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118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113</a:t>
                      </a:r>
                      <a:endParaRPr kumimoji="0" lang="uk-UA" altLang="uk-UA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-5,0</a:t>
                      </a:r>
                      <a:endParaRPr kumimoji="0" lang="uk-UA" altLang="uk-UA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998" marR="2699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687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02217037"/>
              </p:ext>
            </p:extLst>
          </p:nvPr>
        </p:nvGraphicFramePr>
        <p:xfrm>
          <a:off x="1259632" y="778384"/>
          <a:ext cx="6336704" cy="3977668"/>
        </p:xfrm>
        <a:graphic>
          <a:graphicData uri="http://schemas.openxmlformats.org/presentationml/2006/ole">
            <p:oleObj spid="_x0000_s18447" name="Диаграмма" r:id="rId4" imgW="8153433" imgH="3838411" progId="Excel.Sheet.8">
              <p:embed/>
            </p:oleObj>
          </a:graphicData>
        </a:graphic>
      </p:graphicFrame>
      <p:sp>
        <p:nvSpPr>
          <p:cNvPr id="27688" name="Rectangle 2"/>
          <p:cNvSpPr txBox="1">
            <a:spLocks noChangeArrowheads="1"/>
          </p:cNvSpPr>
          <p:nvPr/>
        </p:nvSpPr>
        <p:spPr bwMode="auto">
          <a:xfrm>
            <a:off x="323529" y="2"/>
            <a:ext cx="8568092" cy="90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9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uk-UA" altLang="uk-UA" sz="2800" b="1" dirty="0">
                <a:solidFill>
                  <a:schemeClr val="bg1"/>
                </a:solidFill>
                <a:latin typeface="Arial Narrow" pitchFamily="34" charset="0"/>
              </a:rPr>
              <a:t>Зміна родючості ґрунту за вирощування </a:t>
            </a:r>
            <a:r>
              <a:rPr lang="uk-UA" altLang="uk-UA" sz="2800" b="1" dirty="0" err="1">
                <a:solidFill>
                  <a:schemeClr val="bg1"/>
                </a:solidFill>
                <a:latin typeface="Arial Narrow" pitchFamily="34" charset="0"/>
              </a:rPr>
              <a:t>свічграсу</a:t>
            </a:r>
            <a:endParaRPr lang="ru-RU" altLang="uk-UA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3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Частка</a:t>
            </a:r>
            <a:r>
              <a:rPr lang="ru-RU" dirty="0"/>
              <a:t> ВДЕ в </a:t>
            </a:r>
            <a:r>
              <a:rPr lang="ru-RU" dirty="0" err="1"/>
              <a:t>країнах</a:t>
            </a:r>
            <a:r>
              <a:rPr lang="ru-RU" dirty="0"/>
              <a:t> ЄС та </a:t>
            </a:r>
            <a:r>
              <a:rPr lang="ru-RU" dirty="0" err="1" smtClean="0"/>
              <a:t>Україні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72077880"/>
              </p:ext>
            </p:extLst>
          </p:nvPr>
        </p:nvGraphicFramePr>
        <p:xfrm>
          <a:off x="251520" y="2564904"/>
          <a:ext cx="8572500" cy="3933825"/>
        </p:xfrm>
        <a:graphic>
          <a:graphicData uri="http://schemas.openxmlformats.org/presentationml/2006/ole">
            <p:oleObj spid="_x0000_s1036" name="Диаграмма" r:id="rId4" imgW="8572512" imgH="3933742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2369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6" descr="IMG_29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643" y="4077072"/>
            <a:ext cx="2374987" cy="200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 descr="11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549"/>
          <a:stretch>
            <a:fillRect/>
          </a:stretch>
        </p:blipFill>
        <p:spPr bwMode="auto">
          <a:xfrm>
            <a:off x="7297581" y="981075"/>
            <a:ext cx="1778562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P1020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4" r="7436"/>
          <a:stretch>
            <a:fillRect/>
          </a:stretch>
        </p:blipFill>
        <p:spPr bwMode="auto">
          <a:xfrm>
            <a:off x="144048" y="4077072"/>
            <a:ext cx="2095227" cy="200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 descr="DSCF29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1"/>
          <a:stretch>
            <a:fillRect/>
          </a:stretch>
        </p:blipFill>
        <p:spPr bwMode="auto">
          <a:xfrm>
            <a:off x="2358321" y="4077072"/>
            <a:ext cx="2390464" cy="200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5"/>
          <p:cNvSpPr>
            <a:spLocks noChangeArrowheads="1"/>
          </p:cNvSpPr>
          <p:nvPr/>
        </p:nvSpPr>
        <p:spPr bwMode="auto">
          <a:xfrm>
            <a:off x="244048" y="1004378"/>
            <a:ext cx="6972582" cy="283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1" tIns="34285" rIns="68571" bIns="34285" anchor="ctr">
            <a:spAutoFit/>
          </a:bodyPr>
          <a:lstStyle/>
          <a:p>
            <a:r>
              <a:rPr lang="uk-UA" sz="1500" b="1" dirty="0" err="1">
                <a:latin typeface="Arial Narrow" pitchFamily="34" charset="0"/>
              </a:rPr>
              <a:t>Міскантус</a:t>
            </a:r>
            <a:r>
              <a:rPr lang="uk-UA" sz="1500" b="1" dirty="0">
                <a:latin typeface="Arial Narrow" pitchFamily="34" charset="0"/>
              </a:rPr>
              <a:t> (</a:t>
            </a:r>
            <a:r>
              <a:rPr lang="en-US" sz="1500" b="1" dirty="0" err="1">
                <a:latin typeface="Arial Narrow" pitchFamily="34" charset="0"/>
              </a:rPr>
              <a:t>Miscantus</a:t>
            </a:r>
            <a:r>
              <a:rPr lang="en-US" sz="1500" b="1" dirty="0">
                <a:latin typeface="Arial Narrow" pitchFamily="34" charset="0"/>
              </a:rPr>
              <a:t> A</a:t>
            </a:r>
            <a:r>
              <a:rPr lang="uk-UA" sz="1500" b="1" dirty="0">
                <a:latin typeface="Arial Narrow" pitchFamily="34" charset="0"/>
              </a:rPr>
              <a:t>.) – це багаторічна трав’яниста рослина з родини злакових, С4 типу фотосинтезу, який нараховує близько 40 </a:t>
            </a:r>
            <a:r>
              <a:rPr lang="uk-UA" sz="1500" b="1" dirty="0" err="1">
                <a:latin typeface="Arial Narrow" pitchFamily="34" charset="0"/>
              </a:rPr>
              <a:t>видів.Міскантус</a:t>
            </a:r>
            <a:r>
              <a:rPr lang="uk-UA" sz="1500" b="1" dirty="0">
                <a:latin typeface="Arial Narrow" pitchFamily="34" charset="0"/>
              </a:rPr>
              <a:t> є високоефективною екологічно чистою культурою: після чотирьох років вирощування він</a:t>
            </a:r>
            <a:r>
              <a:rPr lang="ru-RU" sz="1500" b="1" dirty="0">
                <a:latin typeface="Arial Narrow" pitchFamily="34" charset="0"/>
              </a:rPr>
              <a:t> </a:t>
            </a:r>
            <a:r>
              <a:rPr lang="uk-UA" sz="1500" b="1" dirty="0">
                <a:latin typeface="Arial Narrow" pitchFamily="34" charset="0"/>
              </a:rPr>
              <a:t> накопичує 15–20 т підземної біомаси, яка еквівалентна 7,2–9,2 т/га вуглецю. Тривалість використання плантації — близько 20 років, а комерційного вирощування — 15 років. Низькі експлуатаційні витрати </a:t>
            </a:r>
            <a:r>
              <a:rPr lang="ru-RU" sz="1500" b="1" dirty="0">
                <a:latin typeface="Arial Narrow" pitchFamily="34" charset="0"/>
              </a:rPr>
              <a:t>на </a:t>
            </a:r>
            <a:r>
              <a:rPr lang="uk-UA" sz="1500" b="1" dirty="0">
                <a:latin typeface="Arial Narrow" pitchFamily="34" charset="0"/>
              </a:rPr>
              <a:t>вирощування відкривають широкі можливості використання даної культури для виробництва твердих видів палива. </a:t>
            </a:r>
            <a:r>
              <a:rPr lang="uk-UA" sz="1500" b="1" dirty="0" err="1">
                <a:latin typeface="Arial Narrow" pitchFamily="34" charset="0"/>
              </a:rPr>
              <a:t>Урожа</a:t>
            </a:r>
            <a:r>
              <a:rPr lang="ru-RU" sz="1500" b="1" dirty="0" err="1">
                <a:latin typeface="Arial Narrow" pitchFamily="34" charset="0"/>
              </a:rPr>
              <a:t>йн</a:t>
            </a:r>
            <a:r>
              <a:rPr lang="uk-UA" sz="1500" b="1" dirty="0">
                <a:latin typeface="Arial Narrow" pitchFamily="34" charset="0"/>
              </a:rPr>
              <a:t>і</a:t>
            </a:r>
            <a:r>
              <a:rPr lang="ru-RU" sz="1500" b="1" dirty="0" err="1">
                <a:latin typeface="Arial Narrow" pitchFamily="34" charset="0"/>
              </a:rPr>
              <a:t>сть</a:t>
            </a:r>
            <a:r>
              <a:rPr lang="uk-UA" sz="1500" b="1" dirty="0">
                <a:latin typeface="Arial Narrow" pitchFamily="34" charset="0"/>
              </a:rPr>
              <a:t> сухої біомаси становить 15-20 т/га. </a:t>
            </a:r>
            <a:r>
              <a:rPr lang="ru-RU" sz="1500" b="1" dirty="0" err="1">
                <a:latin typeface="Arial Narrow" pitchFamily="34" charset="0"/>
              </a:rPr>
              <a:t>Біомасу</a:t>
            </a:r>
            <a:r>
              <a:rPr lang="ru-RU" sz="1500" b="1" dirty="0">
                <a:latin typeface="Arial Narrow" pitchFamily="34" charset="0"/>
              </a:rPr>
              <a:t> </a:t>
            </a:r>
            <a:r>
              <a:rPr lang="ru-RU" sz="1500" b="1" dirty="0" err="1">
                <a:latin typeface="Arial Narrow" pitchFamily="34" charset="0"/>
              </a:rPr>
              <a:t>можна</a:t>
            </a:r>
            <a:r>
              <a:rPr lang="ru-RU" sz="1500" b="1" dirty="0">
                <a:latin typeface="Arial Narrow" pitchFamily="34" charset="0"/>
              </a:rPr>
              <a:t> </a:t>
            </a:r>
            <a:r>
              <a:rPr lang="ru-RU" sz="1500" b="1" dirty="0" err="1">
                <a:latin typeface="Arial Narrow" pitchFamily="34" charset="0"/>
              </a:rPr>
              <a:t>збирати</a:t>
            </a:r>
            <a:r>
              <a:rPr lang="ru-RU" sz="1500" b="1" dirty="0">
                <a:latin typeface="Arial Narrow" pitchFamily="34" charset="0"/>
              </a:rPr>
              <a:t> </a:t>
            </a:r>
            <a:r>
              <a:rPr lang="ru-RU" sz="1500" b="1" dirty="0" err="1">
                <a:latin typeface="Arial Narrow" pitchFamily="34" charset="0"/>
              </a:rPr>
              <a:t>щорічно</a:t>
            </a:r>
            <a:r>
              <a:rPr lang="uk-UA" sz="1500" b="1" dirty="0">
                <a:latin typeface="Arial Narrow" pitchFamily="34" charset="0"/>
              </a:rPr>
              <a:t> за допомогою звичайних кормозбиральних комбайнів, а отримана маса може йти безпосередньо на вироблення тепла або перероблятися в паливні брикети чи </a:t>
            </a:r>
            <a:r>
              <a:rPr lang="uk-UA" sz="1500" b="1" dirty="0" err="1">
                <a:latin typeface="Arial Narrow" pitchFamily="34" charset="0"/>
              </a:rPr>
              <a:t>гранули.Рекомендують</a:t>
            </a:r>
            <a:r>
              <a:rPr lang="uk-UA" sz="1500" b="1" dirty="0">
                <a:latin typeface="Arial Narrow" pitchFamily="34" charset="0"/>
              </a:rPr>
              <a:t> вирощувати на малопродуктивних ґрунтах, не придатних для вирощування інших сільськогосподарських культур.</a:t>
            </a:r>
            <a:r>
              <a:rPr lang="uk-UA" sz="1500" dirty="0">
                <a:latin typeface="Arial Narrow" pitchFamily="34" charset="0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44048" y="260649"/>
            <a:ext cx="861953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altLang="uk-UA" sz="3200" b="1" dirty="0" err="1" smtClean="0">
                <a:solidFill>
                  <a:schemeClr val="bg1"/>
                </a:solidFill>
              </a:rPr>
              <a:t>Міскантус</a:t>
            </a:r>
            <a:r>
              <a:rPr lang="uk-UA" altLang="uk-UA" sz="3200" b="1" dirty="0" smtClean="0">
                <a:solidFill>
                  <a:schemeClr val="bg1"/>
                </a:solidFill>
              </a:rPr>
              <a:t> </a:t>
            </a:r>
            <a:r>
              <a:rPr lang="uk-UA" altLang="uk-UA" sz="3200" b="1" dirty="0" err="1" smtClean="0">
                <a:solidFill>
                  <a:schemeClr val="bg1"/>
                </a:solidFill>
              </a:rPr>
              <a:t>Гігантеус</a:t>
            </a:r>
            <a:endParaRPr lang="ru-RU" alt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4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10201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39" r="28435" b="-793"/>
          <a:stretch>
            <a:fillRect/>
          </a:stretch>
        </p:blipFill>
        <p:spPr bwMode="auto">
          <a:xfrm>
            <a:off x="6785679" y="1557339"/>
            <a:ext cx="1980942" cy="215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 descr="IMG_87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425" y="1709507"/>
            <a:ext cx="2105941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IMG_87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521" y="4334628"/>
            <a:ext cx="2733319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3" r="7903"/>
          <a:stretch>
            <a:fillRect/>
          </a:stretch>
        </p:blipFill>
        <p:spPr bwMode="auto">
          <a:xfrm>
            <a:off x="6785679" y="4389218"/>
            <a:ext cx="1980942" cy="194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513" y="4313239"/>
            <a:ext cx="2315464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802" y="1557339"/>
            <a:ext cx="1969676" cy="215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itle 1"/>
          <p:cNvSpPr>
            <a:spLocks/>
          </p:cNvSpPr>
          <p:nvPr/>
        </p:nvSpPr>
        <p:spPr bwMode="auto">
          <a:xfrm>
            <a:off x="1187624" y="188640"/>
            <a:ext cx="6857107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1" tIns="34285" rIns="68571" bIns="34285" anchor="ctr"/>
          <a:lstStyle/>
          <a:p>
            <a:pPr algn="ctr"/>
            <a:r>
              <a:rPr lang="ru-RU" sz="3200" b="1" dirty="0" err="1">
                <a:solidFill>
                  <a:schemeClr val="bg1"/>
                </a:solidFill>
                <a:latin typeface="Arial Narrow" pitchFamily="34" charset="0"/>
              </a:rPr>
              <a:t>Садіння</a:t>
            </a:r>
            <a:r>
              <a:rPr lang="ru-RU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 Narrow" pitchFamily="34" charset="0"/>
              </a:rPr>
              <a:t>ризомів</a:t>
            </a:r>
            <a:r>
              <a:rPr lang="ru-RU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 Narrow" pitchFamily="34" charset="0"/>
              </a:rPr>
              <a:t>Міскантусу</a:t>
            </a:r>
            <a:endParaRPr lang="en-US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8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686864" cy="83661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Arial Narrow" pitchFamily="34" charset="0"/>
              </a:rPr>
              <a:t>Сорти </a:t>
            </a:r>
            <a:r>
              <a:rPr lang="uk-UA" sz="3600" b="1" dirty="0" err="1">
                <a:solidFill>
                  <a:schemeClr val="bg1"/>
                </a:solidFill>
                <a:latin typeface="Arial Narrow" pitchFamily="34" charset="0"/>
              </a:rPr>
              <a:t>міскантусу</a:t>
            </a:r>
            <a:r>
              <a:rPr lang="uk-UA" sz="3600" b="1" dirty="0">
                <a:solidFill>
                  <a:schemeClr val="bg1"/>
                </a:solidFill>
                <a:latin typeface="Arial Narrow" pitchFamily="34" charset="0"/>
              </a:rPr>
              <a:t> селекції </a:t>
            </a:r>
            <a:r>
              <a:rPr lang="uk-UA" sz="3600" b="1" dirty="0" err="1">
                <a:solidFill>
                  <a:schemeClr val="bg1"/>
                </a:solidFill>
                <a:latin typeface="Arial Narrow" pitchFamily="34" charset="0"/>
              </a:rPr>
              <a:t>ІБКіЦБ</a:t>
            </a:r>
            <a:endParaRPr lang="ru-RU"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42" y="1863726"/>
            <a:ext cx="272974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509" y="2349500"/>
            <a:ext cx="287974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Прямоугольник 5"/>
          <p:cNvSpPr>
            <a:spLocks noChangeArrowheads="1"/>
          </p:cNvSpPr>
          <p:nvPr/>
        </p:nvSpPr>
        <p:spPr bwMode="auto">
          <a:xfrm>
            <a:off x="155952" y="4917606"/>
            <a:ext cx="2729747" cy="6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5" rIns="68571" bIns="34285">
            <a:spAutoFit/>
          </a:bodyPr>
          <a:lstStyle/>
          <a:p>
            <a:pPr algn="ctr"/>
            <a:r>
              <a:rPr lang="uk-UA" altLang="uk-UA" b="1" dirty="0" err="1"/>
              <a:t>Міскантус</a:t>
            </a:r>
            <a:r>
              <a:rPr lang="uk-UA" altLang="uk-UA" b="1" dirty="0"/>
              <a:t> гігантський </a:t>
            </a:r>
          </a:p>
          <a:p>
            <a:pPr algn="ctr"/>
            <a:r>
              <a:rPr lang="uk-UA" altLang="uk-UA" b="1" dirty="0"/>
              <a:t>сорт Осінній </a:t>
            </a:r>
            <a:r>
              <a:rPr lang="uk-UA" altLang="uk-UA" b="1" dirty="0" err="1"/>
              <a:t>зорецвіт</a:t>
            </a:r>
            <a:r>
              <a:rPr lang="ru-RU" altLang="uk-UA" b="1" dirty="0"/>
              <a:t> </a:t>
            </a: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3032882" y="5278650"/>
            <a:ext cx="2903557" cy="62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1" tIns="34285" rIns="68571" bIns="34285" anchor="ctr">
            <a:spAutoFit/>
          </a:bodyPr>
          <a:lstStyle/>
          <a:p>
            <a:pPr algn="ctr"/>
            <a:r>
              <a:rPr lang="uk-UA" altLang="uk-UA" b="1" dirty="0" err="1"/>
              <a:t>Міскантус</a:t>
            </a:r>
            <a:r>
              <a:rPr lang="uk-UA" altLang="uk-UA" b="1" dirty="0"/>
              <a:t> </a:t>
            </a:r>
            <a:r>
              <a:rPr lang="uk-UA" altLang="uk-UA" b="1" dirty="0" err="1"/>
              <a:t>цукроквітковий</a:t>
            </a:r>
            <a:endParaRPr lang="uk-UA" altLang="uk-UA" b="1" dirty="0"/>
          </a:p>
          <a:p>
            <a:pPr algn="ctr"/>
            <a:r>
              <a:rPr lang="uk-UA" altLang="uk-UA" b="1" dirty="0"/>
              <a:t>сорт Снігова королева</a:t>
            </a:r>
            <a:r>
              <a:rPr lang="ru-RU" altLang="uk-UA" b="1" dirty="0"/>
              <a:t> </a:t>
            </a:r>
          </a:p>
        </p:txBody>
      </p:sp>
      <p:pic>
        <p:nvPicPr>
          <p:cNvPr id="3994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492" y="2924176"/>
            <a:ext cx="286189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Rectangle 6"/>
          <p:cNvSpPr>
            <a:spLocks noChangeArrowheads="1"/>
          </p:cNvSpPr>
          <p:nvPr/>
        </p:nvSpPr>
        <p:spPr bwMode="auto">
          <a:xfrm>
            <a:off x="6073652" y="5901887"/>
            <a:ext cx="2861890" cy="62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1" tIns="34285" rIns="68571" bIns="34285" anchor="ctr">
            <a:spAutoFit/>
          </a:bodyPr>
          <a:lstStyle/>
          <a:p>
            <a:pPr algn="ctr"/>
            <a:r>
              <a:rPr lang="uk-UA" altLang="uk-UA" b="1" dirty="0" err="1"/>
              <a:t>Міскантус</a:t>
            </a:r>
            <a:r>
              <a:rPr lang="uk-UA" altLang="uk-UA" b="1" dirty="0"/>
              <a:t> китайський</a:t>
            </a:r>
          </a:p>
          <a:p>
            <a:pPr algn="ctr"/>
            <a:r>
              <a:rPr lang="uk-UA" altLang="uk-UA" b="1" dirty="0"/>
              <a:t>сорт Місячний промінь</a:t>
            </a:r>
            <a:r>
              <a:rPr lang="ru-RU" altLang="uk-UA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637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DSCF71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52" y="4208465"/>
            <a:ext cx="222260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 descr="f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8559" y="4186239"/>
            <a:ext cx="2267846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0" descr="DSCF13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6405" y="4149726"/>
            <a:ext cx="2322606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1" descr="IMG_70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8535" y="4160839"/>
            <a:ext cx="2214274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249403" y="1175443"/>
            <a:ext cx="6426157" cy="283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1" tIns="34285" rIns="68571" bIns="34285" anchor="ctr">
            <a:spAutoFit/>
          </a:bodyPr>
          <a:lstStyle/>
          <a:p>
            <a:r>
              <a:rPr lang="uk-UA" sz="1500" b="1" dirty="0" err="1">
                <a:latin typeface="Arial Narrow" pitchFamily="34" charset="0"/>
              </a:rPr>
              <a:t>Свічгарс</a:t>
            </a:r>
            <a:r>
              <a:rPr lang="uk-UA" sz="1500" b="1" dirty="0">
                <a:latin typeface="Arial Narrow" pitchFamily="34" charset="0"/>
              </a:rPr>
              <a:t> (</a:t>
            </a:r>
            <a:r>
              <a:rPr lang="en-US" sz="1500" b="1" i="1" dirty="0" err="1">
                <a:latin typeface="Arial Narrow" pitchFamily="34" charset="0"/>
              </a:rPr>
              <a:t>Panicum</a:t>
            </a:r>
            <a:r>
              <a:rPr lang="en-US" sz="1500" b="1" i="1" dirty="0">
                <a:latin typeface="Arial Narrow" pitchFamily="34" charset="0"/>
              </a:rPr>
              <a:t> </a:t>
            </a:r>
            <a:r>
              <a:rPr lang="en-US" sz="1500" b="1" i="1" dirty="0" err="1">
                <a:latin typeface="Arial Narrow" pitchFamily="34" charset="0"/>
              </a:rPr>
              <a:t>virgatum</a:t>
            </a:r>
            <a:r>
              <a:rPr lang="en-US" sz="1500" b="1" i="1" dirty="0">
                <a:latin typeface="Arial Narrow" pitchFamily="34" charset="0"/>
              </a:rPr>
              <a:t> </a:t>
            </a:r>
            <a:r>
              <a:rPr lang="en-US" sz="1500" b="1" dirty="0">
                <a:latin typeface="Arial Narrow" pitchFamily="34" charset="0"/>
              </a:rPr>
              <a:t>L</a:t>
            </a:r>
            <a:r>
              <a:rPr lang="uk-UA" sz="1500" b="1" dirty="0">
                <a:latin typeface="Arial Narrow" pitchFamily="34" charset="0"/>
              </a:rPr>
              <a:t>.) – це одна з багаторічних кореневищних трав, яка вирощується з метою отримання біомаси. Висота рослини залежно від сорту та кліматичних умов становить 100-250 см . Відноситься до </a:t>
            </a:r>
            <a:r>
              <a:rPr lang="en-US" sz="1500" b="1" dirty="0">
                <a:latin typeface="Arial Narrow" pitchFamily="34" charset="0"/>
              </a:rPr>
              <a:t>C</a:t>
            </a:r>
            <a:r>
              <a:rPr lang="uk-UA" sz="1500" b="1" dirty="0">
                <a:latin typeface="Arial Narrow" pitchFamily="34" charset="0"/>
              </a:rPr>
              <a:t>4 за фотосинтезом, раціонально використовує азот і вологу. Продуктивність коливається в межах від 6 т сухої речовини на північноєвропейських ґрунтах з низькою родючістю до 25 т на </a:t>
            </a:r>
            <a:r>
              <a:rPr lang="uk-UA" sz="1500" b="1" dirty="0" err="1">
                <a:latin typeface="Arial Narrow" pitchFamily="34" charset="0"/>
              </a:rPr>
              <a:t>південно</a:t>
            </a:r>
            <a:r>
              <a:rPr lang="uk-UA" sz="1500" b="1" dirty="0">
                <a:latin typeface="Arial Narrow" pitchFamily="34" charset="0"/>
              </a:rPr>
              <a:t> європейських ґрунтах з високою родючістю. За умови хорошого догляду можна збирати урожай протягом 15 років. </a:t>
            </a:r>
            <a:r>
              <a:rPr lang="uk-UA" sz="1500" b="1" dirty="0" err="1">
                <a:latin typeface="Arial Narrow" pitchFamily="34" charset="0"/>
              </a:rPr>
              <a:t>Свічграс</a:t>
            </a:r>
            <a:r>
              <a:rPr lang="uk-UA" sz="1500" b="1" dirty="0">
                <a:latin typeface="Arial Narrow" pitchFamily="34" charset="0"/>
              </a:rPr>
              <a:t> походить з Північної Америки, де у природних умовах росте вздовж 55º північної довготи аж до Мексики, здебільшого як прерійна трава З початку 90-х років </a:t>
            </a:r>
            <a:r>
              <a:rPr lang="uk-UA" sz="1500" b="1" dirty="0" err="1">
                <a:latin typeface="Arial Narrow" pitchFamily="34" charset="0"/>
              </a:rPr>
              <a:t>свічграс</a:t>
            </a:r>
            <a:r>
              <a:rPr lang="uk-UA" sz="1500" b="1" dirty="0">
                <a:latin typeface="Arial Narrow" pitchFamily="34" charset="0"/>
              </a:rPr>
              <a:t> почав розглядатися як трав’яна енергетична культура для виробництва етанолу і електроенергії в США та Канаді, а також як сировина для целюлозної промисловості. </a:t>
            </a:r>
          </a:p>
        </p:txBody>
      </p:sp>
      <p:pic>
        <p:nvPicPr>
          <p:cNvPr id="40967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73774" y="1042988"/>
            <a:ext cx="2491654" cy="2798763"/>
          </a:xfrm>
          <a:noFill/>
          <a:ln w="76200" cap="flat" cmpd="tri" algn="ctr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</p:pic>
      <p:sp>
        <p:nvSpPr>
          <p:cNvPr id="40968" name="Title 1"/>
          <p:cNvSpPr>
            <a:spLocks noGrp="1"/>
          </p:cNvSpPr>
          <p:nvPr>
            <p:ph type="title"/>
          </p:nvPr>
        </p:nvSpPr>
        <p:spPr>
          <a:xfrm>
            <a:off x="751828" y="260648"/>
            <a:ext cx="7335469" cy="669925"/>
          </a:xfrm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Просо </a:t>
            </a:r>
            <a:r>
              <a:rPr lang="uk-UA" sz="3600" b="1" dirty="0" err="1">
                <a:solidFill>
                  <a:schemeClr val="bg1"/>
                </a:solidFill>
              </a:rPr>
              <a:t>прутоподібне</a:t>
            </a:r>
            <a:r>
              <a:rPr lang="uk-UA" sz="3600" b="1" dirty="0">
                <a:solidFill>
                  <a:schemeClr val="bg1"/>
                </a:solidFill>
              </a:rPr>
              <a:t> (</a:t>
            </a:r>
            <a:r>
              <a:rPr lang="uk-UA" sz="3600" b="1" dirty="0" err="1">
                <a:solidFill>
                  <a:schemeClr val="bg1"/>
                </a:solidFill>
              </a:rPr>
              <a:t>Свічграс</a:t>
            </a:r>
            <a:r>
              <a:rPr lang="uk-UA" sz="3600" b="1" dirty="0">
                <a:solidFill>
                  <a:schemeClr val="bg1"/>
                </a:solidFill>
              </a:rPr>
              <a:t>)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8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9697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uk-UA" sz="3200" b="1" dirty="0" smtClean="0"/>
              <a:t>Посівні характеристики насіння </a:t>
            </a:r>
            <a:r>
              <a:rPr lang="uk-UA" sz="3200" b="1" dirty="0" err="1" smtClean="0"/>
              <a:t>свічграсу</a:t>
            </a:r>
            <a:endParaRPr lang="ru-RU" sz="3200" b="1" dirty="0" smtClean="0"/>
          </a:p>
        </p:txBody>
      </p:sp>
      <p:pic>
        <p:nvPicPr>
          <p:cNvPr id="19459" name="Content Placeholder 3" descr="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9"/>
          <a:stretch>
            <a:fillRect/>
          </a:stretch>
        </p:blipFill>
        <p:spPr bwMode="auto">
          <a:xfrm>
            <a:off x="179388" y="1349375"/>
            <a:ext cx="35290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cmpd="tri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16113"/>
            <a:ext cx="251936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133600"/>
            <a:ext cx="15478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886" name="Group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61625782"/>
              </p:ext>
            </p:extLst>
          </p:nvPr>
        </p:nvGraphicFramePr>
        <p:xfrm>
          <a:off x="250825" y="5229225"/>
          <a:ext cx="8675688" cy="1279656"/>
        </p:xfrm>
        <a:graphic>
          <a:graphicData uri="http://schemas.openxmlformats.org/drawingml/2006/table">
            <a:tbl>
              <a:tblPr/>
              <a:tblGrid>
                <a:gridCol w="1589088"/>
                <a:gridCol w="1833562"/>
                <a:gridCol w="1830388"/>
                <a:gridCol w="1833562"/>
                <a:gridCol w="1589088"/>
              </a:tblGrid>
              <a:tr h="9140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Маса 1000 насінин, г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Польова схожість насіння, %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Норма висіву кг/га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Урожайність насіння, кг/га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Собівартість насіння, грн./кг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4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1,2 - 1,6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2,4-10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220 - 560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80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594" marB="455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82" name="AutoShape 26"/>
          <p:cNvSpPr>
            <a:spLocks noChangeArrowheads="1"/>
          </p:cNvSpPr>
          <p:nvPr/>
        </p:nvSpPr>
        <p:spPr bwMode="auto">
          <a:xfrm>
            <a:off x="3708400" y="2781300"/>
            <a:ext cx="503238" cy="287338"/>
          </a:xfrm>
          <a:prstGeom prst="rightArrow">
            <a:avLst>
              <a:gd name="adj1" fmla="val 50000"/>
              <a:gd name="adj2" fmla="val 437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9483" name="AutoShape 27"/>
          <p:cNvSpPr>
            <a:spLocks noChangeArrowheads="1"/>
          </p:cNvSpPr>
          <p:nvPr/>
        </p:nvSpPr>
        <p:spPr bwMode="auto">
          <a:xfrm>
            <a:off x="6732588" y="2636838"/>
            <a:ext cx="647700" cy="287337"/>
          </a:xfrm>
          <a:prstGeom prst="rightArrow">
            <a:avLst>
              <a:gd name="adj1" fmla="val 50000"/>
              <a:gd name="adj2" fmla="val 56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908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908720"/>
          </a:xfrm>
        </p:spPr>
        <p:txBody>
          <a:bodyPr>
            <a:normAutofit/>
          </a:bodyPr>
          <a:lstStyle/>
          <a:p>
            <a:r>
              <a:rPr lang="uk-UA" altLang="uk-UA" sz="3600" b="1" dirty="0">
                <a:solidFill>
                  <a:schemeClr val="bg1"/>
                </a:solidFill>
              </a:rPr>
              <a:t>Енергетична верба</a:t>
            </a:r>
            <a:endParaRPr lang="ru-RU" altLang="uk-UA" sz="3600" b="1" dirty="0">
              <a:solidFill>
                <a:schemeClr val="bg1"/>
              </a:solidFill>
            </a:endParaRPr>
          </a:p>
        </p:txBody>
      </p:sp>
      <p:pic>
        <p:nvPicPr>
          <p:cNvPr id="17411" name="Picture 4" descr="10818369_948052805223067_1869646354495017296_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38163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10830695_948052348556446_1835957032175415395_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33825"/>
            <a:ext cx="381635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DSCF30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9"/>
          <a:stretch>
            <a:fillRect/>
          </a:stretch>
        </p:blipFill>
        <p:spPr bwMode="auto">
          <a:xfrm>
            <a:off x="5026025" y="1052513"/>
            <a:ext cx="3649663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IMG_29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381635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67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chemeClr val="bg2"/>
                </a:solidFill>
              </a:rPr>
              <a:t>Технологія </a:t>
            </a:r>
            <a:r>
              <a:rPr lang="uk-UA" sz="4000" b="1" dirty="0">
                <a:solidFill>
                  <a:schemeClr val="bg2"/>
                </a:solidFill>
              </a:rPr>
              <a:t>садіння енергетичної верби</a:t>
            </a:r>
            <a:endParaRPr lang="ru-RU" sz="4000" b="1" dirty="0">
              <a:solidFill>
                <a:schemeClr val="bg2"/>
              </a:solidFill>
            </a:endParaRPr>
          </a:p>
        </p:txBody>
      </p:sp>
      <p:pic>
        <p:nvPicPr>
          <p:cNvPr id="57348" name="Picture 4" descr="Схема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1092" y="980728"/>
            <a:ext cx="5397434" cy="322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Садиння3 cop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6" r="17984"/>
          <a:stretch/>
        </p:blipFill>
        <p:spPr bwMode="auto">
          <a:xfrm>
            <a:off x="2843808" y="4365068"/>
            <a:ext cx="2670629" cy="24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Садиння2 cop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2" r="12622"/>
          <a:stretch/>
        </p:blipFill>
        <p:spPr bwMode="auto">
          <a:xfrm>
            <a:off x="251520" y="4362711"/>
            <a:ext cx="2481943" cy="24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G_8297-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87"/>
          <a:stretch/>
        </p:blipFill>
        <p:spPr bwMode="auto">
          <a:xfrm>
            <a:off x="5587363" y="4210144"/>
            <a:ext cx="3251044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676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294562" cy="1012825"/>
          </a:xfrm>
        </p:spPr>
        <p:txBody>
          <a:bodyPr/>
          <a:lstStyle/>
          <a:p>
            <a:r>
              <a:rPr lang="uk-UA" sz="2800" b="1" dirty="0" err="1">
                <a:solidFill>
                  <a:schemeClr val="bg1"/>
                </a:solidFill>
              </a:rPr>
              <a:t>Грунтово-кліматичні</a:t>
            </a:r>
            <a:r>
              <a:rPr lang="uk-UA" sz="2800" b="1" dirty="0">
                <a:solidFill>
                  <a:schemeClr val="bg1"/>
                </a:solidFill>
              </a:rPr>
              <a:t> умови для вирощування біоенергетичних культур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0536" name="Group 5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3747504639"/>
              </p:ext>
            </p:extLst>
          </p:nvPr>
        </p:nvGraphicFramePr>
        <p:xfrm>
          <a:off x="323528" y="2204864"/>
          <a:ext cx="8567738" cy="4280729"/>
        </p:xfrm>
        <a:graphic>
          <a:graphicData uri="http://schemas.openxmlformats.org/drawingml/2006/table">
            <a:tbl>
              <a:tblPr/>
              <a:tblGrid>
                <a:gridCol w="2217738"/>
                <a:gridCol w="1454150"/>
                <a:gridCol w="1644650"/>
                <a:gridCol w="1568450"/>
                <a:gridCol w="1682750"/>
              </a:tblGrid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Показник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Верба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Міскантус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Світчграс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Сорго цукрове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Землі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малопродуктивні, деградовані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сівозміна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Нахил поля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до 5°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Кислотність, рН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5…7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6,5…7,5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5…7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5,6…7,5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Глибина залягання грунтових вод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до 2 м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4 м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5 м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8 м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Кількість опадів за рік, мм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не менше 700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500-700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400-600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до 500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Кліматична зона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достатнього зволоження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достатнього і нестійкого зволоження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нестійкого і недостатнього зволоження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</a:rPr>
                        <a:t>недостатнього зволоження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523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>
                <a:solidFill>
                  <a:schemeClr val="bg1"/>
                </a:solidFill>
              </a:rPr>
              <a:t>Економічна ефективність вирощування </a:t>
            </a:r>
            <a:r>
              <a:rPr lang="uk-UA" sz="2800" b="1" dirty="0" err="1">
                <a:solidFill>
                  <a:schemeClr val="bg1"/>
                </a:solidFill>
              </a:rPr>
              <a:t>міскантусу</a:t>
            </a:r>
            <a:r>
              <a:rPr lang="uk-UA" sz="2800" b="1" dirty="0">
                <a:solidFill>
                  <a:schemeClr val="bg1"/>
                </a:solidFill>
              </a:rPr>
              <a:t> і енергетичної верби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368" y="2492896"/>
            <a:ext cx="3960813" cy="3948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58559739"/>
              </p:ext>
            </p:extLst>
          </p:nvPr>
        </p:nvGraphicFramePr>
        <p:xfrm>
          <a:off x="4499992" y="2570684"/>
          <a:ext cx="4329112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78382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67" name="Picture 10" descr="DSCF13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105400"/>
            <a:ext cx="26304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uk-UA" sz="2800" b="1" dirty="0">
                <a:solidFill>
                  <a:schemeClr val="bg1"/>
                </a:solidFill>
              </a:rPr>
              <a:t>Потенційний вихід твердого біопалива з багаторічних енергетичних культур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23971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8264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5038226"/>
              </p:ext>
            </p:extLst>
          </p:nvPr>
        </p:nvGraphicFramePr>
        <p:xfrm>
          <a:off x="215517" y="2471964"/>
          <a:ext cx="8712965" cy="230522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448270"/>
                <a:gridCol w="1296144"/>
                <a:gridCol w="1728192"/>
                <a:gridCol w="1728192"/>
                <a:gridCol w="1512167"/>
              </a:tblGrid>
              <a:tr h="1038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Культура</a:t>
                      </a:r>
                      <a:endParaRPr kumimoji="0" 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Площа плантацій, </a:t>
                      </a:r>
                      <a:r>
                        <a:rPr kumimoji="0" lang="uk-UA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млн.га</a:t>
                      </a:r>
                      <a:endParaRPr kumimoji="0" 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Щорічна урожайність сухої маси, т/га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Вихід твердого біопалива, млн.т/рік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Еквівалент природного газу, млрд.м</a:t>
                      </a:r>
                      <a:r>
                        <a:rPr kumimoji="0" lang="ru-RU" sz="18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422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верба, тополя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24,8</a:t>
                      </a:r>
                      <a:endParaRPr kumimoji="0" 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  <a:tr h="4215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міскантус, свічграс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11,0</a:t>
                      </a:r>
                      <a:endParaRPr kumimoji="0" 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  <a:tr h="422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Разом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35,8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/>
                </a:tc>
              </a:tr>
            </a:tbl>
          </a:graphicData>
        </a:graphic>
      </p:graphicFrame>
      <p:pic>
        <p:nvPicPr>
          <p:cNvPr id="48265" name="Picture 6" descr="IMG_29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097463"/>
            <a:ext cx="24479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6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19688"/>
            <a:ext cx="219551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68" name="Picture 7" descr="DSCF309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9"/>
          <a:stretch>
            <a:fillRect/>
          </a:stretch>
        </p:blipFill>
        <p:spPr bwMode="auto">
          <a:xfrm>
            <a:off x="6588125" y="5078413"/>
            <a:ext cx="2555875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28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229600" cy="100806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2900" b="1"/>
              <a:t>Енергетична продуктивність різних сільськогосподарських культур</a:t>
            </a:r>
            <a:endParaRPr lang="ru-RU" sz="2900" b="1"/>
          </a:p>
        </p:txBody>
      </p:sp>
      <p:graphicFrame>
        <p:nvGraphicFramePr>
          <p:cNvPr id="92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66518879"/>
              </p:ext>
            </p:extLst>
          </p:nvPr>
        </p:nvGraphicFramePr>
        <p:xfrm>
          <a:off x="683568" y="2276872"/>
          <a:ext cx="7920037" cy="4283075"/>
        </p:xfrm>
        <a:graphic>
          <a:graphicData uri="http://schemas.openxmlformats.org/presentationml/2006/ole">
            <p:oleObj spid="_x0000_s9232" name="Диаграмма" r:id="rId4" imgW="7696254" imgH="4162349" progId="Excel.Char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3013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640"/>
            <a:ext cx="8229600" cy="503510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/>
              <a:t>Розробки </a:t>
            </a:r>
            <a:r>
              <a:rPr lang="uk-UA" sz="3200" b="1" dirty="0" err="1" smtClean="0"/>
              <a:t>ІБКіЦБ</a:t>
            </a:r>
            <a:endParaRPr lang="ru-RU" sz="3200" b="1" dirty="0" smtClean="0"/>
          </a:p>
        </p:txBody>
      </p:sp>
      <p:pic>
        <p:nvPicPr>
          <p:cNvPr id="74755" name="Picture 3" descr="Экоте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081" y="764703"/>
            <a:ext cx="4116890" cy="309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-4379913" y="1381125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764088" y="641592"/>
            <a:ext cx="398437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uk-UA" sz="1600" b="1" dirty="0">
                <a:cs typeface="Times New Roman" pitchFamily="18" charset="0"/>
              </a:rPr>
              <a:t>В Інституті біоенергетичних культур і цукрових буряків спільно з </a:t>
            </a:r>
            <a:r>
              <a:rPr lang="ru-RU" sz="1600" b="1" dirty="0">
                <a:cs typeface="Times New Roman" pitchFamily="18" charset="0"/>
              </a:rPr>
              <a:t>ТОВ </a:t>
            </a:r>
            <a:r>
              <a:rPr lang="ru-RU" sz="1600" b="1" dirty="0" err="1">
                <a:cs typeface="Times New Roman" pitchFamily="18" charset="0"/>
              </a:rPr>
              <a:t>Наукове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виробниче</a:t>
            </a:r>
            <a:r>
              <a:rPr lang="ru-RU" sz="1600" b="1" dirty="0">
                <a:cs typeface="Times New Roman" pitchFamily="18" charset="0"/>
              </a:rPr>
              <a:t> об</a:t>
            </a:r>
            <a:r>
              <a:rPr lang="en-US" sz="1600" b="1" dirty="0">
                <a:cs typeface="Times New Roman" pitchFamily="18" charset="0"/>
              </a:rPr>
              <a:t>’</a:t>
            </a:r>
            <a:r>
              <a:rPr lang="uk-UA" sz="1600" b="1" dirty="0">
                <a:cs typeface="Times New Roman" pitchFamily="18" charset="0"/>
              </a:rPr>
              <a:t>єднання «</a:t>
            </a:r>
            <a:r>
              <a:rPr lang="uk-UA" sz="1600" b="1" dirty="0" err="1">
                <a:cs typeface="Times New Roman" pitchFamily="18" charset="0"/>
              </a:rPr>
              <a:t>Екотех</a:t>
            </a:r>
            <a:r>
              <a:rPr lang="uk-UA" sz="1600" b="1" dirty="0">
                <a:cs typeface="Times New Roman" pitchFamily="18" charset="0"/>
              </a:rPr>
              <a:t>» розроблено та </a:t>
            </a:r>
            <a:r>
              <a:rPr lang="ru-RU" sz="1600" b="1" dirty="0">
                <a:cs typeface="Times New Roman" pitchFamily="18" charset="0"/>
              </a:rPr>
              <a:t>на </a:t>
            </a:r>
            <a:r>
              <a:rPr lang="ru-RU" sz="1600" b="1" dirty="0" err="1">
                <a:cs typeface="Times New Roman" pitchFamily="18" charset="0"/>
              </a:rPr>
              <a:t>науково-виробничій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базі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інституту</a:t>
            </a:r>
            <a:r>
              <a:rPr lang="ru-RU" sz="1600" b="1" dirty="0">
                <a:cs typeface="Times New Roman" pitchFamily="18" charset="0"/>
              </a:rPr>
              <a:t> нала</a:t>
            </a:r>
            <a:r>
              <a:rPr lang="uk-UA" sz="1600" b="1" dirty="0" err="1">
                <a:cs typeface="Times New Roman" pitchFamily="18" charset="0"/>
              </a:rPr>
              <a:t>годжено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виробництво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твердопаливних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котлів</a:t>
            </a:r>
            <a:r>
              <a:rPr lang="ru-RU" sz="1600" b="1" dirty="0">
                <a:cs typeface="Times New Roman" pitchFamily="18" charset="0"/>
              </a:rPr>
              <a:t> КВу-0,3(м) та КВу-0,5(м) для </a:t>
            </a:r>
            <a:r>
              <a:rPr lang="ru-RU" sz="1600" b="1" dirty="0" err="1">
                <a:cs typeface="Times New Roman" pitchFamily="18" charset="0"/>
              </a:rPr>
              <a:t>отримання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теплової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енергії</a:t>
            </a:r>
            <a:r>
              <a:rPr lang="ru-RU" sz="1600" b="1" dirty="0">
                <a:cs typeface="Times New Roman" pitchFamily="18" charset="0"/>
              </a:rPr>
              <a:t> при </a:t>
            </a:r>
            <a:r>
              <a:rPr lang="ru-RU" sz="1600" b="1" dirty="0" err="1">
                <a:cs typeface="Times New Roman" pitchFamily="18" charset="0"/>
              </a:rPr>
              <a:t>спалюванні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біопалива</a:t>
            </a:r>
            <a:r>
              <a:rPr lang="ru-RU" sz="1600" b="1" dirty="0">
                <a:cs typeface="Times New Roman" pitchFamily="18" charset="0"/>
              </a:rPr>
              <a:t> у </a:t>
            </a:r>
            <a:r>
              <a:rPr lang="ru-RU" sz="1600" b="1" dirty="0" err="1">
                <a:cs typeface="Times New Roman" pitchFamily="18" charset="0"/>
              </a:rPr>
              <a:t>вигляді</a:t>
            </a:r>
            <a:r>
              <a:rPr lang="ru-RU" sz="1600" b="1" dirty="0">
                <a:cs typeface="Times New Roman" pitchFamily="18" charset="0"/>
              </a:rPr>
              <a:t> гранул</a:t>
            </a:r>
            <a:r>
              <a:rPr lang="uk-UA" sz="1600" b="1" dirty="0">
                <a:cs typeface="Times New Roman" pitchFamily="18" charset="0"/>
              </a:rPr>
              <a:t>,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виготовлених</a:t>
            </a:r>
            <a:r>
              <a:rPr lang="ru-RU" sz="1600" b="1" dirty="0">
                <a:cs typeface="Times New Roman" pitchFamily="18" charset="0"/>
              </a:rPr>
              <a:t> з </a:t>
            </a:r>
            <a:r>
              <a:rPr lang="ru-RU" sz="1600" b="1" dirty="0" err="1">
                <a:cs typeface="Times New Roman" pitchFamily="18" charset="0"/>
              </a:rPr>
              <a:t>біомаси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енергетичних</a:t>
            </a:r>
            <a:r>
              <a:rPr lang="ru-RU" sz="1600" b="1" dirty="0">
                <a:cs typeface="Times New Roman" pitchFamily="18" charset="0"/>
              </a:rPr>
              <a:t> культур, </a:t>
            </a:r>
            <a:r>
              <a:rPr lang="ru-RU" sz="1600" b="1" dirty="0" err="1">
                <a:cs typeface="Times New Roman" pitchFamily="18" charset="0"/>
              </a:rPr>
              <a:t>органічних</a:t>
            </a:r>
            <a:r>
              <a:rPr lang="ru-RU" sz="1600" b="1" dirty="0">
                <a:cs typeface="Times New Roman" pitchFamily="18" charset="0"/>
              </a:rPr>
              <a:t> та </a:t>
            </a:r>
            <a:r>
              <a:rPr lang="ru-RU" sz="1600" b="1" dirty="0" err="1">
                <a:cs typeface="Times New Roman" pitchFamily="18" charset="0"/>
              </a:rPr>
              <a:t>дерев'яних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відходів</a:t>
            </a:r>
            <a:r>
              <a:rPr lang="ru-RU" sz="1600" b="1" dirty="0">
                <a:cs typeface="Times New Roman" pitchFamily="18" charset="0"/>
              </a:rPr>
              <a:t>. </a:t>
            </a:r>
            <a:endParaRPr lang="ru-RU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0081" y="4119359"/>
            <a:ext cx="41479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cs typeface="Times New Roman" pitchFamily="18" charset="0"/>
              </a:rPr>
              <a:t>Котел </a:t>
            </a:r>
            <a:r>
              <a:rPr lang="ru-RU" b="1" dirty="0" err="1" smtClean="0">
                <a:cs typeface="Times New Roman" pitchFamily="18" charset="0"/>
              </a:rPr>
              <a:t>може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використ</a:t>
            </a:r>
            <a:r>
              <a:rPr lang="uk-UA" b="1" dirty="0" err="1" smtClean="0">
                <a:cs typeface="Times New Roman" pitchFamily="18" charset="0"/>
              </a:rPr>
              <a:t>овуватись</a:t>
            </a:r>
            <a:r>
              <a:rPr lang="ru-RU" b="1" dirty="0" smtClean="0">
                <a:cs typeface="Times New Roman" pitchFamily="18" charset="0"/>
              </a:rPr>
              <a:t> для </a:t>
            </a:r>
            <a:r>
              <a:rPr lang="ru-RU" b="1" dirty="0" err="1" smtClean="0">
                <a:cs typeface="Times New Roman" pitchFamily="18" charset="0"/>
              </a:rPr>
              <a:t>опалювання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житлових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приміщень</a:t>
            </a:r>
            <a:r>
              <a:rPr lang="ru-RU" b="1" dirty="0" smtClean="0">
                <a:cs typeface="Times New Roman" pitchFamily="18" charset="0"/>
              </a:rPr>
              <a:t>, </a:t>
            </a:r>
            <a:r>
              <a:rPr lang="ru-RU" b="1" dirty="0" err="1" smtClean="0">
                <a:cs typeface="Times New Roman" pitchFamily="18" charset="0"/>
              </a:rPr>
              <a:t>промислових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об'єктів</a:t>
            </a:r>
            <a:r>
              <a:rPr lang="ru-RU" b="1" dirty="0" smtClean="0">
                <a:cs typeface="Times New Roman" pitchFamily="18" charset="0"/>
              </a:rPr>
              <a:t>, </a:t>
            </a:r>
            <a:r>
              <a:rPr lang="ru-RU" b="1" dirty="0" err="1" smtClean="0">
                <a:cs typeface="Times New Roman" pitchFamily="18" charset="0"/>
              </a:rPr>
              <a:t>зерносушильних</a:t>
            </a:r>
            <a:r>
              <a:rPr lang="ru-RU" b="1" dirty="0" smtClean="0">
                <a:cs typeface="Times New Roman" pitchFamily="18" charset="0"/>
              </a:rPr>
              <a:t> камер з метою </a:t>
            </a:r>
            <a:r>
              <a:rPr lang="ru-RU" b="1" dirty="0" err="1" smtClean="0">
                <a:cs typeface="Times New Roman" pitchFamily="18" charset="0"/>
              </a:rPr>
              <a:t>одержання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дешевої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теплової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енергії</a:t>
            </a:r>
            <a:r>
              <a:rPr lang="ru-RU" b="1" dirty="0" smtClean="0">
                <a:cs typeface="Times New Roman" pitchFamily="18" charset="0"/>
              </a:rPr>
              <a:t>.</a:t>
            </a:r>
            <a:endParaRPr lang="ru-RU" b="1" dirty="0"/>
          </a:p>
        </p:txBody>
      </p:sp>
      <p:pic>
        <p:nvPicPr>
          <p:cNvPr id="9" name="Content Placeholder 3" descr="IMG_0808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62798" y="3717032"/>
            <a:ext cx="4260540" cy="28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32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89036" y="332656"/>
            <a:ext cx="4932363" cy="2592387"/>
          </a:xfrm>
        </p:spPr>
        <p:txBody>
          <a:bodyPr/>
          <a:lstStyle/>
          <a:p>
            <a:r>
              <a:rPr lang="uk-UA" sz="6100" b="1" dirty="0">
                <a:solidFill>
                  <a:schemeClr val="tx2">
                    <a:lumMod val="75000"/>
                  </a:schemeClr>
                </a:solidFill>
              </a:rPr>
              <a:t>ДЯКУЮ ЗА</a:t>
            </a:r>
            <a:br>
              <a:rPr lang="uk-UA" sz="6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6100" b="1" dirty="0">
                <a:solidFill>
                  <a:schemeClr val="tx2">
                    <a:lumMod val="75000"/>
                  </a:schemeClr>
                </a:solidFill>
              </a:rPr>
              <a:t> УВАГУ</a:t>
            </a:r>
            <a:endParaRPr lang="ru-RU" sz="6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651" name="Picture 3" descr="LogoISB-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9950"/>
            <a:ext cx="8027988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Екобуряк1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17" y="332656"/>
            <a:ext cx="3497263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2996952"/>
            <a:ext cx="41479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uk-UA" b="1" dirty="0" err="1" smtClean="0">
                <a:cs typeface="Times New Roman" pitchFamily="18" charset="0"/>
              </a:rPr>
              <a:t>Ганженко</a:t>
            </a:r>
            <a:r>
              <a:rPr lang="uk-UA" b="1" dirty="0" smtClean="0">
                <a:cs typeface="Times New Roman" pitchFamily="18" charset="0"/>
              </a:rPr>
              <a:t> Олександр Миколайович</a:t>
            </a:r>
          </a:p>
          <a:p>
            <a:pPr eaLnBrk="0" hangingPunct="0"/>
            <a:endParaRPr lang="en-US" sz="800" b="1" dirty="0" smtClean="0">
              <a:cs typeface="Times New Roman" pitchFamily="18" charset="0"/>
            </a:endParaRPr>
          </a:p>
          <a:p>
            <a:pPr eaLnBrk="0" hangingPunct="0"/>
            <a:r>
              <a:rPr lang="uk-UA" b="1" dirty="0" smtClean="0">
                <a:cs typeface="Times New Roman" pitchFamily="18" charset="0"/>
              </a:rPr>
              <a:t>Відділ технологій вирощування біоенергетичних рослин </a:t>
            </a:r>
            <a:r>
              <a:rPr lang="uk-UA" b="1" dirty="0" err="1" smtClean="0">
                <a:cs typeface="Times New Roman" pitchFamily="18" charset="0"/>
              </a:rPr>
              <a:t>ІБКіЦБ</a:t>
            </a:r>
            <a:endParaRPr lang="uk-UA" sz="800" b="1" dirty="0" smtClean="0">
              <a:cs typeface="Times New Roman" pitchFamily="18" charset="0"/>
            </a:endParaRPr>
          </a:p>
          <a:p>
            <a:pPr eaLnBrk="0" hangingPunct="0"/>
            <a:r>
              <a:rPr lang="uk-UA" sz="800" b="1" dirty="0">
                <a:cs typeface="Times New Roman" pitchFamily="18" charset="0"/>
              </a:rPr>
              <a:t> </a:t>
            </a:r>
            <a:endParaRPr lang="en-US" sz="800" b="1" dirty="0" smtClean="0">
              <a:cs typeface="Times New Roman" pitchFamily="18" charset="0"/>
            </a:endParaRPr>
          </a:p>
          <a:p>
            <a:pPr eaLnBrk="0" hangingPunct="0"/>
            <a:r>
              <a:rPr lang="uk-UA" b="1" dirty="0" smtClean="0">
                <a:cs typeface="Times New Roman" pitchFamily="18" charset="0"/>
              </a:rPr>
              <a:t>+380442755355</a:t>
            </a:r>
          </a:p>
          <a:p>
            <a:pPr eaLnBrk="0" hangingPunct="0"/>
            <a:r>
              <a:rPr lang="uk-UA" b="1" dirty="0" smtClean="0">
                <a:cs typeface="Times New Roman" pitchFamily="18" charset="0"/>
              </a:rPr>
              <a:t>+380667674103</a:t>
            </a:r>
          </a:p>
          <a:p>
            <a:pPr eaLnBrk="0" hangingPunct="0"/>
            <a:endParaRPr lang="en-US" sz="800" b="1" dirty="0" smtClean="0">
              <a:cs typeface="Times New Roman" pitchFamily="18" charset="0"/>
              <a:hlinkClick r:id="rId5"/>
            </a:endParaRPr>
          </a:p>
          <a:p>
            <a:pPr eaLnBrk="0" hangingPunct="0"/>
            <a:r>
              <a:rPr lang="en-US" b="1" dirty="0" smtClean="0">
                <a:cs typeface="Times New Roman" pitchFamily="18" charset="0"/>
                <a:hlinkClick r:id="rId5"/>
              </a:rPr>
              <a:t>ganzhenko74@gmail.com</a:t>
            </a:r>
            <a:endParaRPr lang="en-US" b="1" dirty="0" smtClean="0">
              <a:cs typeface="Times New Roman" pitchFamily="18" charset="0"/>
            </a:endParaRPr>
          </a:p>
          <a:p>
            <a:pPr eaLnBrk="0" hangingPunct="0"/>
            <a:r>
              <a:rPr lang="en-US" b="1" dirty="0" smtClean="0">
                <a:cs typeface="Times New Roman" pitchFamily="18" charset="0"/>
              </a:rPr>
              <a:t>Bio.gov.ua</a:t>
            </a:r>
            <a:endParaRPr lang="uk-UA" b="1" dirty="0" smtClean="0">
              <a:cs typeface="Times New Roman" pitchFamily="18" charset="0"/>
            </a:endParaRPr>
          </a:p>
          <a:p>
            <a:pPr eaLnBrk="0" hangingPunct="0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78360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755576" y="203201"/>
            <a:ext cx="7162800" cy="561503"/>
          </a:xfrm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uk-UA" sz="4400" b="1" dirty="0" smtClean="0"/>
              <a:t>Цукрове сорго</a:t>
            </a:r>
            <a:endParaRPr lang="en-US" sz="4400" b="1" dirty="0" smtClean="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725144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sz="1600" b="1" dirty="0"/>
              <a:t>Це високорослі рослини висотою 3,0-</a:t>
            </a:r>
            <a:r>
              <a:rPr lang="en-US" sz="1600" b="1" dirty="0"/>
              <a:t>4</a:t>
            </a:r>
            <a:r>
              <a:rPr lang="ru-RU" sz="1600" b="1" dirty="0"/>
              <a:t>,</a:t>
            </a:r>
            <a:r>
              <a:rPr lang="en-US" sz="1600" b="1" dirty="0"/>
              <a:t>0</a:t>
            </a:r>
            <a:r>
              <a:rPr lang="uk-UA" sz="1600" b="1" dirty="0"/>
              <a:t> м. Що відносяться до групи (</a:t>
            </a:r>
            <a:r>
              <a:rPr lang="en-US" sz="1600" b="1" dirty="0"/>
              <a:t>C</a:t>
            </a:r>
            <a:r>
              <a:rPr lang="uk-UA" sz="1600" b="1" dirty="0"/>
              <a:t>4).</a:t>
            </a:r>
          </a:p>
          <a:p>
            <a:r>
              <a:rPr lang="uk-UA" sz="1600" b="1" dirty="0"/>
              <a:t> З одного гектара можна збирати 90 – 100 тонн  цукроносної біомаси.  До кінця  вегетації  в </a:t>
            </a:r>
            <a:r>
              <a:rPr lang="uk-UA" sz="1600" b="1" dirty="0" err="1"/>
              <a:t>соці</a:t>
            </a:r>
            <a:r>
              <a:rPr lang="uk-UA" sz="1600" b="1" dirty="0"/>
              <a:t>  стебел  накопичується  до 16-</a:t>
            </a:r>
            <a:r>
              <a:rPr lang="en-US" sz="1600" b="1" dirty="0"/>
              <a:t>22</a:t>
            </a:r>
            <a:r>
              <a:rPr lang="uk-UA" sz="1600" b="1" dirty="0"/>
              <a:t>% </a:t>
            </a:r>
            <a:r>
              <a:rPr lang="uk-UA" sz="1600" b="1" dirty="0" err="1"/>
              <a:t>цукрів</a:t>
            </a:r>
            <a:r>
              <a:rPr lang="uk-UA" sz="1600" b="1" dirty="0"/>
              <a:t>.  Може  </a:t>
            </a:r>
            <a:r>
              <a:rPr lang="uk-UA" sz="1600" b="1" dirty="0" err="1"/>
              <a:t>забе</a:t>
            </a:r>
            <a:r>
              <a:rPr lang="ru-RU" sz="1600" b="1" dirty="0"/>
              <a:t>з</a:t>
            </a:r>
            <a:r>
              <a:rPr lang="uk-UA" sz="1600" b="1" dirty="0" err="1"/>
              <a:t>печити</a:t>
            </a:r>
            <a:r>
              <a:rPr lang="uk-UA" sz="1600" b="1" dirty="0"/>
              <a:t>  </a:t>
            </a:r>
            <a:r>
              <a:rPr lang="uk-UA" sz="1600" b="1" dirty="0" err="1"/>
              <a:t>отриманння</a:t>
            </a:r>
            <a:r>
              <a:rPr lang="uk-UA" sz="1600" b="1" dirty="0"/>
              <a:t>  40-50 т/га  соку   і   до  25-30 т/га сухої маси, що використовується для виробництва  етанолу, </a:t>
            </a:r>
            <a:r>
              <a:rPr lang="uk-UA" sz="1600" b="1" dirty="0" err="1"/>
              <a:t>бутанолу</a:t>
            </a:r>
            <a:r>
              <a:rPr lang="uk-UA" sz="1600" b="1" dirty="0"/>
              <a:t> та біогазу. Віджата зелена маса,   використовується для отримання  брикетів та </a:t>
            </a:r>
            <a:r>
              <a:rPr lang="uk-UA" sz="1600" b="1" dirty="0" err="1"/>
              <a:t>пеллетів</a:t>
            </a:r>
            <a:r>
              <a:rPr lang="uk-UA" sz="1600" b="1" dirty="0"/>
              <a:t>. Гектар посівів цукрового сорго за вегетаційний період 125-135 днів засвоює до 55 тонн вуглекислого газу та виділяє в атмосферу  близько  40 тонн кисню</a:t>
            </a:r>
            <a:endParaRPr lang="ru-RU" sz="1600" b="1" dirty="0"/>
          </a:p>
        </p:txBody>
      </p:sp>
      <p:pic>
        <p:nvPicPr>
          <p:cNvPr id="258053" name="Picture 5" descr="1-IMG_2831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241" y="1161205"/>
            <a:ext cx="4249738" cy="3563939"/>
          </a:xfrm>
          <a:prstGeom prst="rect">
            <a:avLst/>
          </a:prstGeom>
          <a:noFill/>
          <a:ln w="76200" cmpd="tri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8054" name="Picture 6" descr="2 Буйвол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2" y="1137393"/>
            <a:ext cx="4183063" cy="3587751"/>
          </a:xfrm>
          <a:prstGeom prst="rect">
            <a:avLst/>
          </a:prstGeom>
          <a:noFill/>
          <a:ln w="76200" cmpd="tri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7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0577" y="2046256"/>
            <a:ext cx="8568846" cy="4274452"/>
            <a:chOff x="1517" y="4157"/>
            <a:chExt cx="9666" cy="4823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4376" y="4157"/>
              <a:ext cx="3345" cy="115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200" tIns="50400" rIns="43200" bIns="504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Цукрове сорго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uk-UA" sz="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(до 100 т/га зеленої маси)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517" y="4295"/>
              <a:ext cx="2489" cy="90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79200" tIns="14400" rIns="79200" bIns="144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Харчові цілі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(до 4 т/га цукрового сиропу</a:t>
              </a:r>
              <a:r>
                <a:rPr kumimoji="0" lang="uk-UA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353" y="5807"/>
              <a:ext cx="3357" cy="90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16640" tIns="85536" rIns="116640" bIns="8553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uk-UA" sz="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Біопаливо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673" y="7136"/>
              <a:ext cx="3955" cy="77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16640" tIns="14400" rIns="116640" bIns="144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Біоетанол</a:t>
              </a:r>
              <a:endPara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(до 4,5 т/га 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~</a:t>
              </a: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26.9</a:t>
              </a: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uk-UA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Гкалл</a:t>
              </a: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/га)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673" y="8093"/>
              <a:ext cx="3967" cy="77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16640" tIns="14400" rIns="116640" bIns="144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Тверде біопаливо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(до 25 т/га 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~</a:t>
              </a: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95,3 </a:t>
              </a:r>
              <a:r>
                <a:rPr kumimoji="0" lang="uk-UA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Гкалл</a:t>
              </a: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/га)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>
              <a:off x="5922" y="6734"/>
              <a:ext cx="0" cy="804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5644" y="7538"/>
              <a:ext cx="27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5644" y="8463"/>
              <a:ext cx="27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5922" y="7538"/>
              <a:ext cx="0" cy="925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579" y="7058"/>
              <a:ext cx="3327" cy="100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16640" tIns="14400" rIns="116640" bIns="144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Біогаз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(до 17,6 тис.м</a:t>
              </a:r>
              <a:r>
                <a:rPr kumimoji="0" lang="uk-UA" sz="1400" b="1" i="0" u="none" strike="noStrike" cap="none" normalizeH="0" baseline="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/га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~</a:t>
              </a: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90,8 </a:t>
              </a:r>
              <a:r>
                <a:rPr kumimoji="0" lang="uk-UA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Гкалл</a:t>
              </a: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/га)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>
              <a:off x="6270" y="7552"/>
              <a:ext cx="30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>
              <a:off x="6263" y="8620"/>
              <a:ext cx="30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6270" y="6727"/>
              <a:ext cx="0" cy="1877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6562" y="8232"/>
              <a:ext cx="3327" cy="74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16640" tIns="14400" rIns="116640" bIns="144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Якісне органічне добриво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8124" y="4273"/>
              <a:ext cx="3059" cy="90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200" tIns="14400" rIns="43200" bIns="144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Кормовиробництво</a:t>
              </a:r>
              <a:endPara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(до 25 тисяч кормових одиниць з 1 га)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 flipV="1">
              <a:off x="7723" y="4733"/>
              <a:ext cx="383" cy="2"/>
            </a:xfrm>
            <a:prstGeom prst="line">
              <a:avLst/>
            </a:prstGeom>
            <a:ln>
              <a:headEnd type="arrow" w="med" len="med"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6044" y="5303"/>
              <a:ext cx="0" cy="505"/>
            </a:xfrm>
            <a:prstGeom prst="line">
              <a:avLst/>
            </a:prstGeom>
            <a:ln>
              <a:headEnd type="arrow" w="med" len="med"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V="1">
              <a:off x="4020" y="4718"/>
              <a:ext cx="374" cy="2"/>
            </a:xfrm>
            <a:prstGeom prst="line">
              <a:avLst/>
            </a:prstGeom>
            <a:ln>
              <a:headEnd type="arrow" w="med" len="med"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3" name="Rectangle 3"/>
          <p:cNvSpPr>
            <a:spLocks noGrp="1" noChangeArrowheads="1"/>
          </p:cNvSpPr>
          <p:nvPr>
            <p:ph type="title"/>
          </p:nvPr>
        </p:nvSpPr>
        <p:spPr>
          <a:xfrm>
            <a:off x="589295" y="188640"/>
            <a:ext cx="7704137" cy="1143000"/>
          </a:xfrm>
          <a:noFill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uk-UA" sz="3400" b="1" dirty="0" smtClean="0"/>
              <a:t>Комплексне використання сировини цукрового сорго</a:t>
            </a:r>
            <a:r>
              <a:rPr lang="ru-RU" sz="34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867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"/>
            <a:ext cx="8459787" cy="765175"/>
          </a:xfrm>
          <a:noFill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uk-UA" sz="2800" b="1" smtClean="0">
                <a:cs typeface="Arial" pitchFamily="34" charset="0"/>
              </a:rPr>
              <a:t>Цукрове сорго </a:t>
            </a:r>
            <a:r>
              <a:rPr lang="uk-UA" sz="2800" b="1" smtClean="0">
                <a:latin typeface="Arial" pitchFamily="34" charset="0"/>
                <a:cs typeface="Arial" pitchFamily="34" charset="0"/>
              </a:rPr>
              <a:t>–</a:t>
            </a:r>
            <a:r>
              <a:rPr lang="uk-UA" sz="2800" b="1" smtClean="0">
                <a:cs typeface="Arial" pitchFamily="34" charset="0"/>
              </a:rPr>
              <a:t> верблюд рослинного світу</a:t>
            </a:r>
            <a:endParaRPr lang="ru-RU" sz="2800" b="1" smtClean="0">
              <a:cs typeface="Arial" pitchFamily="34" charset="0"/>
            </a:endParaRPr>
          </a:p>
        </p:txBody>
      </p:sp>
      <p:graphicFrame>
        <p:nvGraphicFramePr>
          <p:cNvPr id="328708" name="Object 4"/>
          <p:cNvGraphicFramePr>
            <a:graphicFrameLocks noChangeAspect="1"/>
          </p:cNvGraphicFramePr>
          <p:nvPr/>
        </p:nvGraphicFramePr>
        <p:xfrm>
          <a:off x="250825" y="981075"/>
          <a:ext cx="5435600" cy="3527425"/>
        </p:xfrm>
        <a:graphic>
          <a:graphicData uri="http://schemas.openxmlformats.org/presentationml/2006/ole">
            <p:oleObj spid="_x0000_s11292" name="Диаграмма" r:id="rId4" imgW="5981638" imgH="5029359" progId="Excel.Chart.8">
              <p:embed/>
            </p:oleObj>
          </a:graphicData>
        </a:graphic>
      </p:graphicFrame>
      <p:graphicFrame>
        <p:nvGraphicFramePr>
          <p:cNvPr id="328709" name="Object 5"/>
          <p:cNvGraphicFramePr>
            <a:graphicFrameLocks noChangeAspect="1"/>
          </p:cNvGraphicFramePr>
          <p:nvPr/>
        </p:nvGraphicFramePr>
        <p:xfrm>
          <a:off x="6300790" y="4292600"/>
          <a:ext cx="2649537" cy="2565400"/>
        </p:xfrm>
        <a:graphic>
          <a:graphicData uri="http://schemas.openxmlformats.org/presentationml/2006/ole">
            <p:oleObj spid="_x0000_s11293" name="Диаграмма" r:id="rId5" imgW="3924290" imgH="4800680" progId="Excel.Chart.8">
              <p:embed/>
            </p:oleObj>
          </a:graphicData>
        </a:graphic>
      </p:graphicFrame>
      <p:pic>
        <p:nvPicPr>
          <p:cNvPr id="13318" name="Picture 6" descr="Рослин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58" b="5150"/>
          <a:stretch>
            <a:fillRect/>
          </a:stretch>
        </p:blipFill>
        <p:spPr bwMode="auto">
          <a:xfrm>
            <a:off x="1547813" y="4459288"/>
            <a:ext cx="38163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1" name="Picture 7" descr="1-IMG_2831-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7" y="981075"/>
            <a:ext cx="3059113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 cmpd="tri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829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28708" grpId="0"/>
      <p:bldOleChart spid="3287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9" y="0"/>
            <a:ext cx="8496943" cy="1196752"/>
          </a:xfrm>
        </p:spPr>
        <p:txBody>
          <a:bodyPr>
            <a:normAutofit/>
          </a:bodyPr>
          <a:lstStyle/>
          <a:p>
            <a:pPr algn="r" eaLnBrk="1" hangingPunct="1"/>
            <a:r>
              <a:rPr lang="uk-UA" altLang="uk-UA" sz="2800" b="1" dirty="0" smtClean="0"/>
              <a:t>Порівняльна оцінка сучасних гібридів цукрового сорго (Дослідне поле </a:t>
            </a:r>
            <a:r>
              <a:rPr lang="uk-UA" altLang="uk-UA" sz="2800" b="1" dirty="0" err="1" smtClean="0"/>
              <a:t>ІБКіЦБ</a:t>
            </a:r>
            <a:r>
              <a:rPr lang="uk-UA" altLang="uk-UA" sz="2800" b="1" dirty="0" smtClean="0"/>
              <a:t>)</a:t>
            </a:r>
            <a:endParaRPr lang="ru-RU" altLang="uk-UA" sz="2800" b="1" dirty="0" smtClean="0"/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68094573"/>
              </p:ext>
            </p:extLst>
          </p:nvPr>
        </p:nvGraphicFramePr>
        <p:xfrm>
          <a:off x="323528" y="1412776"/>
          <a:ext cx="4104456" cy="2475012"/>
        </p:xfrm>
        <a:graphic>
          <a:graphicData uri="http://schemas.openxmlformats.org/presentationml/2006/ole">
            <p:oleObj spid="_x0000_s12336" name="Диаграмма" r:id="rId4" imgW="7162797" imgH="2981421" progId="Excel.Chart.8">
              <p:embed/>
            </p:oleObj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33895154"/>
              </p:ext>
            </p:extLst>
          </p:nvPr>
        </p:nvGraphicFramePr>
        <p:xfrm>
          <a:off x="4860032" y="1340768"/>
          <a:ext cx="4104456" cy="2736304"/>
        </p:xfrm>
        <a:graphic>
          <a:graphicData uri="http://schemas.openxmlformats.org/presentationml/2006/ole">
            <p:oleObj spid="_x0000_s12337" name="Диаграмма" r:id="rId5" imgW="7153276" imgH="3028811" progId="Excel.Chart.8">
              <p:embed/>
            </p:oleObj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93693251"/>
              </p:ext>
            </p:extLst>
          </p:nvPr>
        </p:nvGraphicFramePr>
        <p:xfrm>
          <a:off x="323528" y="4005064"/>
          <a:ext cx="4248472" cy="2697609"/>
        </p:xfrm>
        <a:graphic>
          <a:graphicData uri="http://schemas.openxmlformats.org/presentationml/2006/ole">
            <p:oleObj spid="_x0000_s12338" name="Диаграмма" r:id="rId6" imgW="7124715" imgH="3514795" progId="Excel.Sheet.8">
              <p:embed/>
            </p:oleObj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74240104"/>
              </p:ext>
            </p:extLst>
          </p:nvPr>
        </p:nvGraphicFramePr>
        <p:xfrm>
          <a:off x="4716016" y="3933056"/>
          <a:ext cx="4320480" cy="2629347"/>
        </p:xfrm>
        <a:graphic>
          <a:graphicData uri="http://schemas.openxmlformats.org/presentationml/2006/ole">
            <p:oleObj spid="_x0000_s12339" name="Диаграмма" r:id="rId7" imgW="7134236" imgH="3524336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1644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/>
          <p:cNvSpPr>
            <a:spLocks noGrp="1" noChangeArrowheads="1"/>
          </p:cNvSpPr>
          <p:nvPr>
            <p:ph type="title"/>
          </p:nvPr>
        </p:nvSpPr>
        <p:spPr>
          <a:xfrm>
            <a:off x="936459" y="188640"/>
            <a:ext cx="7556500" cy="76517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uk-UA" sz="3200" b="1" dirty="0" smtClean="0"/>
              <a:t>Збирання біомаси цукрового сорго</a:t>
            </a:r>
            <a:endParaRPr lang="ru-RU" sz="3200" b="1" dirty="0" smtClean="0"/>
          </a:p>
        </p:txBody>
      </p:sp>
      <p:pic>
        <p:nvPicPr>
          <p:cNvPr id="22532" name="Picture 6" descr="Untitled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520" y="2276872"/>
            <a:ext cx="8342949" cy="442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47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5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556500" cy="76517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uk-UA" sz="3200" b="1" dirty="0" smtClean="0"/>
              <a:t>Збирання біомаси цукрового сорго (</a:t>
            </a:r>
            <a:r>
              <a:rPr lang="uk-UA" sz="3200" b="1" dirty="0" err="1" smtClean="0"/>
              <a:t>Уманьська</a:t>
            </a:r>
            <a:r>
              <a:rPr lang="uk-UA" sz="3200" b="1" dirty="0" smtClean="0"/>
              <a:t> станція, 2016)</a:t>
            </a:r>
            <a:endParaRPr lang="ru-RU" sz="3200" b="1" dirty="0" smtClean="0"/>
          </a:p>
        </p:txBody>
      </p:sp>
      <p:graphicFrame>
        <p:nvGraphicFramePr>
          <p:cNvPr id="2355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21333840"/>
              </p:ext>
            </p:extLst>
          </p:nvPr>
        </p:nvGraphicFramePr>
        <p:xfrm>
          <a:off x="323527" y="2204864"/>
          <a:ext cx="8412167" cy="4176464"/>
        </p:xfrm>
        <a:graphic>
          <a:graphicData uri="http://schemas.openxmlformats.org/presentationml/2006/ole">
            <p:oleObj spid="_x0000_s13328" name="Диаграмма" r:id="rId4" imgW="8515322" imgH="4229140" progId="Excel.Char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078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лои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  <a:fontScheme name="Слои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356</TotalTime>
  <Words>1299</Words>
  <Application>Microsoft Office PowerPoint</Application>
  <PresentationFormat>Экран (4:3)</PresentationFormat>
  <Paragraphs>354</Paragraphs>
  <Slides>31</Slides>
  <Notes>31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Волна</vt:lpstr>
      <vt:lpstr>Диаграмма</vt:lpstr>
      <vt:lpstr>ОСОБЛИВОСТІ ВИРОЩУВАННЯ ТА ВИКОРИСТАННЯ ЕНЕРГЕТИЧНИХ КУЛЬТУР </vt:lpstr>
      <vt:lpstr>Частка ВДЕ в країнах ЄС та Україні</vt:lpstr>
      <vt:lpstr>Енергетична продуктивність різних сільськогосподарських культур</vt:lpstr>
      <vt:lpstr>Цукрове сорго</vt:lpstr>
      <vt:lpstr>Комплексне використання сировини цукрового сорго </vt:lpstr>
      <vt:lpstr>Цукрове сорго – верблюд рослинного світу</vt:lpstr>
      <vt:lpstr>Порівняльна оцінка сучасних гібридів цукрового сорго (Дослідне поле ІБКіЦБ)</vt:lpstr>
      <vt:lpstr>Збирання біомаси цукрового сорго</vt:lpstr>
      <vt:lpstr>Збирання біомаси цукрового сорго (Уманьська станція, 2016)</vt:lpstr>
      <vt:lpstr>Слайд 10</vt:lpstr>
      <vt:lpstr>Способи переробляння цукрових буряків на біоетанол</vt:lpstr>
      <vt:lpstr>Слайд 12</vt:lpstr>
      <vt:lpstr>Слайд 13</vt:lpstr>
      <vt:lpstr>Потенційний вихід біогазу та біометану з біоенергетичних рослин</vt:lpstr>
      <vt:lpstr>Структура земельних угідь України</vt:lpstr>
      <vt:lpstr>Вимоги сталості (Директива 2009/28/ЕС) </vt:lpstr>
      <vt:lpstr>Сталість вирощування біомаси</vt:lpstr>
      <vt:lpstr>Слайд 18</vt:lpstr>
      <vt:lpstr>Слайд 19</vt:lpstr>
      <vt:lpstr>Слайд 20</vt:lpstr>
      <vt:lpstr>Слайд 21</vt:lpstr>
      <vt:lpstr>Сорти міскантусу селекції ІБКіЦБ</vt:lpstr>
      <vt:lpstr>Просо прутоподібне (Свічграс)</vt:lpstr>
      <vt:lpstr>Посівні характеристики насіння свічграсу</vt:lpstr>
      <vt:lpstr>Енергетична верба</vt:lpstr>
      <vt:lpstr>Технологія садіння енергетичної верби</vt:lpstr>
      <vt:lpstr>Грунтово-кліматичні умови для вирощування біоенергетичних культур</vt:lpstr>
      <vt:lpstr>Економічна ефективність вирощування міскантусу і енергетичної верби</vt:lpstr>
      <vt:lpstr>Потенційний вихід твердого біопалива з багаторічних енергетичних культур </vt:lpstr>
      <vt:lpstr>Розробки ІБКіЦБ</vt:lpstr>
      <vt:lpstr>ДЯКУЮ ЗА  УВАГУ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ВИРОЩУВАННЯ ТА ВИКОРИСТАННЯ ЕНЕРГЕТИЧНИХ КУЛЬТУР</dc:title>
  <dc:creator>Sannic</dc:creator>
  <cp:lastModifiedBy>zhukova</cp:lastModifiedBy>
  <cp:revision>22</cp:revision>
  <dcterms:created xsi:type="dcterms:W3CDTF">2017-05-11T06:56:19Z</dcterms:created>
  <dcterms:modified xsi:type="dcterms:W3CDTF">2017-05-12T14:50:57Z</dcterms:modified>
</cp:coreProperties>
</file>