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256" r:id="rId2"/>
    <p:sldId id="400" r:id="rId3"/>
    <p:sldId id="401" r:id="rId4"/>
    <p:sldId id="405" r:id="rId5"/>
    <p:sldId id="406" r:id="rId6"/>
    <p:sldId id="407" r:id="rId7"/>
    <p:sldId id="415" r:id="rId8"/>
    <p:sldId id="285" r:id="rId9"/>
    <p:sldId id="335" r:id="rId10"/>
    <p:sldId id="336" r:id="rId11"/>
    <p:sldId id="337" r:id="rId12"/>
    <p:sldId id="338" r:id="rId13"/>
    <p:sldId id="339" r:id="rId14"/>
    <p:sldId id="340" r:id="rId15"/>
    <p:sldId id="393" r:id="rId16"/>
    <p:sldId id="341" r:id="rId17"/>
    <p:sldId id="394" r:id="rId18"/>
    <p:sldId id="395" r:id="rId19"/>
    <p:sldId id="388" r:id="rId20"/>
    <p:sldId id="368" r:id="rId21"/>
    <p:sldId id="369" r:id="rId22"/>
    <p:sldId id="373" r:id="rId23"/>
    <p:sldId id="374" r:id="rId24"/>
    <p:sldId id="410" r:id="rId25"/>
    <p:sldId id="412" r:id="rId26"/>
    <p:sldId id="411" r:id="rId27"/>
    <p:sldId id="413" r:id="rId28"/>
    <p:sldId id="375" r:id="rId29"/>
    <p:sldId id="346" r:id="rId30"/>
    <p:sldId id="366" r:id="rId31"/>
    <p:sldId id="360" r:id="rId32"/>
    <p:sldId id="365" r:id="rId33"/>
    <p:sldId id="364" r:id="rId34"/>
    <p:sldId id="396" r:id="rId35"/>
    <p:sldId id="397" r:id="rId36"/>
    <p:sldId id="408" r:id="rId37"/>
    <p:sldId id="409" r:id="rId38"/>
    <p:sldId id="349" r:id="rId39"/>
    <p:sldId id="312" r:id="rId40"/>
    <p:sldId id="414" r:id="rId41"/>
    <p:sldId id="417" r:id="rId42"/>
    <p:sldId id="344" r:id="rId43"/>
    <p:sldId id="326" r:id="rId44"/>
    <p:sldId id="305" r:id="rId45"/>
    <p:sldId id="359" r:id="rId46"/>
    <p:sldId id="300" r:id="rId47"/>
    <p:sldId id="295" r:id="rId48"/>
    <p:sldId id="322" r:id="rId49"/>
    <p:sldId id="387" r:id="rId50"/>
    <p:sldId id="390" r:id="rId51"/>
    <p:sldId id="288" r:id="rId52"/>
    <p:sldId id="291" r:id="rId53"/>
    <p:sldId id="294" r:id="rId54"/>
    <p:sldId id="296" r:id="rId55"/>
    <p:sldId id="303" r:id="rId56"/>
    <p:sldId id="302" r:id="rId57"/>
    <p:sldId id="313" r:id="rId58"/>
    <p:sldId id="314" r:id="rId59"/>
    <p:sldId id="316" r:id="rId60"/>
    <p:sldId id="315" r:id="rId61"/>
    <p:sldId id="317" r:id="rId62"/>
    <p:sldId id="299" r:id="rId63"/>
    <p:sldId id="298" r:id="rId64"/>
    <p:sldId id="297" r:id="rId65"/>
    <p:sldId id="319" r:id="rId66"/>
    <p:sldId id="284" r:id="rId6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9EC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Помірний стиль 2 –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5320" autoAdjust="0"/>
  </p:normalViewPr>
  <p:slideViewPr>
    <p:cSldViewPr snapToGrid="0">
      <p:cViewPr varScale="1">
        <p:scale>
          <a:sx n="74" d="100"/>
          <a:sy n="74" d="100"/>
        </p:scale>
        <p:origin x="77" y="182"/>
      </p:cViewPr>
      <p:guideLst/>
    </p:cSldViewPr>
  </p:slideViewPr>
  <p:outlineViewPr>
    <p:cViewPr>
      <p:scale>
        <a:sx n="50" d="100"/>
        <a:sy n="50" d="100"/>
      </p:scale>
      <p:origin x="0" y="-18835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470"/>
    </p:cViewPr>
  </p:sorterViewPr>
  <p:notesViewPr>
    <p:cSldViewPr snapToGrid="0">
      <p:cViewPr varScale="1">
        <p:scale>
          <a:sx n="66" d="100"/>
          <a:sy n="66" d="100"/>
        </p:scale>
        <p:origin x="2088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87003176"/>
        <c:axId val="487003832"/>
      </c:barChart>
      <c:catAx>
        <c:axId val="487003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uk-UA"/>
          </a:p>
        </c:txPr>
        <c:crossAx val="487003832"/>
        <c:crosses val="autoZero"/>
        <c:auto val="1"/>
        <c:lblAlgn val="ctr"/>
        <c:lblOffset val="100"/>
        <c:noMultiLvlLbl val="0"/>
      </c:catAx>
      <c:valAx>
        <c:axId val="4870038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8700317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0.16419</cdr:x>
      <cdr:y>0.55305</cdr:y>
    </cdr:from>
    <cdr:to>
      <cdr:x>0.34775</cdr:x>
      <cdr:y>0.89925</cdr:y>
    </cdr:to>
    <cdr:grpSp>
      <cdr:nvGrpSpPr>
        <cdr:cNvPr id="2" name="Групувати 1">
          <a:extLst xmlns:a="http://schemas.openxmlformats.org/drawingml/2006/main">
            <a:ext uri="{FF2B5EF4-FFF2-40B4-BE49-F238E27FC236}">
              <a16:creationId xmlns:a16="http://schemas.microsoft.com/office/drawing/2014/main" id="{094E974C-D773-47B2-925A-D8FEA152FA62}"/>
            </a:ext>
          </a:extLst>
        </cdr:cNvPr>
        <cdr:cNvGrpSpPr/>
      </cdr:nvGrpSpPr>
      <cdr:grpSpPr>
        <a:xfrm xmlns:a="http://schemas.openxmlformats.org/drawingml/2006/main">
          <a:off x="1747320" y="3093432"/>
          <a:ext cx="1953456" cy="1936437"/>
          <a:chOff x="13176829" y="1371600"/>
          <a:chExt cx="1953491" cy="668542"/>
        </a:xfrm>
      </cdr:grpSpPr>
      <cdr:sp macro="" textlink="">
        <cdr:nvSpPr>
          <cdr:cNvPr id="3" name="Прямокутник 2"/>
          <cdr:cNvSpPr/>
        </cdr:nvSpPr>
        <cdr:spPr>
          <a:xfrm xmlns:a="http://schemas.openxmlformats.org/drawingml/2006/main">
            <a:off x="13176829" y="1371600"/>
            <a:ext cx="1953491" cy="668542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>
              <a:lumMod val="85000"/>
            </a:schemeClr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ctr"/>
          <a:lstStyle xmlns:a="http://schemas.openxmlformats.org/drawingml/2006/main"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uk-UA" dirty="0"/>
          </a:p>
        </cdr:txBody>
      </cdr:sp>
      <cdr:sp macro="" textlink="">
        <cdr:nvSpPr>
          <cdr:cNvPr id="4" name="TextBox 14"/>
          <cdr:cNvSpPr txBox="1"/>
        </cdr:nvSpPr>
        <cdr:spPr>
          <a:xfrm xmlns:a="http://schemas.openxmlformats.org/drawingml/2006/main">
            <a:off x="13418931" y="1473679"/>
            <a:ext cx="1500759" cy="371902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none" rtlCol="0">
            <a:spAutoFit/>
          </a:bodyPr>
          <a:lstStyle xmlns:a="http://schemas.openxmlformats.org/drawingml/2006/main"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uk-UA" sz="4000" dirty="0">
                <a:latin typeface="+mj-lt"/>
              </a:rPr>
              <a:t>670</a:t>
            </a:r>
          </a:p>
          <a:p xmlns:a="http://schemas.openxmlformats.org/drawingml/2006/main">
            <a:pPr algn="ctr"/>
            <a:r>
              <a:rPr lang="uk-UA" sz="2400" dirty="0">
                <a:latin typeface="+mj-lt"/>
              </a:rPr>
              <a:t>грн з ПДВ </a:t>
            </a:r>
          </a:p>
        </cdr:txBody>
      </cdr:sp>
    </cdr:grp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35A6ED-10AF-452D-8BCC-67C9CB8E2FF5}" type="datetimeFigureOut">
              <a:rPr lang="uk-UA" smtClean="0"/>
              <a:t>23.06.2017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79AC3-C746-4EC2-B915-95679FEA03A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12170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2F2FC-0F6D-432A-9F88-9A3A205709A9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1DE78E-191F-4635-9B2A-D8E86945886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941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DE78E-191F-4635-9B2A-D8E86945886A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502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dirty="0"/>
              <a:t>Зразок заголовка</a:t>
            </a:r>
            <a:endParaRPr lang="ru-RU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dirty="0"/>
              <a:t>Клацніть, щоб редагувати стиль зразка підзаголовка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5137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FA87AF-A32C-4A6C-8F2B-46C0A25F145C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>
          <a:xfrm>
            <a:off x="8077200" y="649287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C30983-7928-4F37-B300-657970BC01D1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008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FA87AF-A32C-4A6C-8F2B-46C0A25F145C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>
          <a:xfrm>
            <a:off x="8077200" y="649287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C30983-7928-4F37-B300-657970BC01D1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097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dirty="0"/>
              <a:t>Редагувати стиль зразка тексту</a:t>
            </a:r>
          </a:p>
          <a:p>
            <a:pPr lvl="1"/>
            <a:r>
              <a:rPr lang="uk-UA" dirty="0"/>
              <a:t>Другий рівень</a:t>
            </a:r>
          </a:p>
          <a:p>
            <a:pPr lvl="2"/>
            <a:r>
              <a:rPr lang="uk-UA" dirty="0"/>
              <a:t>Третій рівень</a:t>
            </a:r>
          </a:p>
          <a:p>
            <a:pPr lvl="3"/>
            <a:r>
              <a:rPr lang="uk-UA" dirty="0"/>
              <a:t>Четвертий рівень</a:t>
            </a:r>
          </a:p>
          <a:p>
            <a:pPr lvl="4"/>
            <a:r>
              <a:rPr lang="uk-UA" dirty="0"/>
              <a:t>П’ятий рівень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2918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dirty="0"/>
              <a:t>Зразок заголовка</a:t>
            </a:r>
            <a:endParaRPr lang="ru-RU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dirty="0"/>
              <a:t>Редагувати стиль зразка тексту</a:t>
            </a:r>
          </a:p>
        </p:txBody>
      </p:sp>
    </p:spTree>
    <p:extLst>
      <p:ext uri="{BB962C8B-B14F-4D97-AF65-F5344CB8AC3E}">
        <p14:creationId xmlns:p14="http://schemas.microsoft.com/office/powerpoint/2010/main" val="3458161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840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770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795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FA87AF-A32C-4A6C-8F2B-46C0A25F145C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>
          <a:xfrm>
            <a:off x="8077200" y="649287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C30983-7928-4F37-B300-657970BC01D1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921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FA87AF-A32C-4A6C-8F2B-46C0A25F145C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>
          <a:xfrm>
            <a:off x="8077200" y="649287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C30983-7928-4F37-B300-657970BC01D1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064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  <a:endParaRPr lang="ru-RU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FA87AF-A32C-4A6C-8F2B-46C0A25F145C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>
          <a:xfrm>
            <a:off x="8077200" y="649287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C30983-7928-4F37-B300-657970BC01D1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949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5181600" y="290240"/>
            <a:ext cx="6172200" cy="540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dirty="0"/>
              <a:t>Зразок заголовка</a:t>
            </a:r>
            <a:endParaRPr lang="ru-RU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dirty="0"/>
              <a:t>Редагувати стиль зразка тексту</a:t>
            </a:r>
          </a:p>
          <a:p>
            <a:pPr lvl="1"/>
            <a:r>
              <a:rPr lang="uk-UA" dirty="0"/>
              <a:t>Другий рівень</a:t>
            </a:r>
          </a:p>
          <a:p>
            <a:pPr lvl="2"/>
            <a:r>
              <a:rPr lang="uk-UA" dirty="0"/>
              <a:t>Третій рівень</a:t>
            </a:r>
          </a:p>
          <a:p>
            <a:pPr lvl="3"/>
            <a:r>
              <a:rPr lang="uk-UA" dirty="0"/>
              <a:t>Четвертий рівень</a:t>
            </a:r>
          </a:p>
          <a:p>
            <a:pPr lvl="4"/>
            <a:r>
              <a:rPr lang="uk-UA" dirty="0"/>
              <a:t>П’ятий рівень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9" b="21968"/>
          <a:stretch/>
        </p:blipFill>
        <p:spPr>
          <a:xfrm>
            <a:off x="263352" y="92080"/>
            <a:ext cx="2376264" cy="73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111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24.png"/><Relationship Id="rId9" Type="http://schemas.microsoft.com/office/2007/relationships/hdphoto" Target="../media/hdphoto6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97885" y="2004088"/>
            <a:ext cx="10196230" cy="2387600"/>
          </a:xfrm>
        </p:spPr>
        <p:txBody>
          <a:bodyPr>
            <a:noAutofit/>
          </a:bodyPr>
          <a:lstStyle/>
          <a:p>
            <a:br>
              <a:rPr lang="uk-UA" sz="8800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uk-UA" sz="8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uk-UA" sz="8800" dirty="0">
                <a:solidFill>
                  <a:schemeClr val="bg1">
                    <a:lumMod val="50000"/>
                  </a:schemeClr>
                </a:solidFill>
              </a:rPr>
              <a:t>Теплозабезпечення</a:t>
            </a:r>
            <a:r>
              <a:rPr lang="uk-UA" sz="8800" b="1" dirty="0"/>
              <a:t> на біомасі</a:t>
            </a:r>
            <a:endParaRPr lang="ru-RU" sz="8800" b="1" dirty="0"/>
          </a:p>
        </p:txBody>
      </p:sp>
    </p:spTree>
    <p:extLst>
      <p:ext uri="{BB962C8B-B14F-4D97-AF65-F5344CB8AC3E}">
        <p14:creationId xmlns:p14="http://schemas.microsoft.com/office/powerpoint/2010/main" val="296532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1"/>
    </mc:Choice>
    <mc:Fallback xmlns="">
      <p:transition spd="slow" advTm="559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 сполучна лінія 12"/>
          <p:cNvCxnSpPr/>
          <p:nvPr/>
        </p:nvCxnSpPr>
        <p:spPr>
          <a:xfrm>
            <a:off x="6986460" y="4800922"/>
            <a:ext cx="3023754" cy="0"/>
          </a:xfrm>
          <a:prstGeom prst="line">
            <a:avLst/>
          </a:prstGeom>
          <a:ln w="444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358640" y="290240"/>
            <a:ext cx="6995160" cy="540566"/>
          </a:xfrm>
        </p:spPr>
        <p:txBody>
          <a:bodyPr>
            <a:normAutofit fontScale="90000"/>
          </a:bodyPr>
          <a:lstStyle/>
          <a:p>
            <a:r>
              <a:rPr lang="ru-RU" dirty="0"/>
              <a:t>Структура тарифу</a:t>
            </a:r>
          </a:p>
        </p:txBody>
      </p:sp>
      <p:grpSp>
        <p:nvGrpSpPr>
          <p:cNvPr id="4" name="Групувати 3"/>
          <p:cNvGrpSpPr/>
          <p:nvPr/>
        </p:nvGrpSpPr>
        <p:grpSpPr>
          <a:xfrm>
            <a:off x="7547571" y="1381649"/>
            <a:ext cx="1953491" cy="4582391"/>
            <a:chOff x="7304811" y="1371600"/>
            <a:chExt cx="1953491" cy="4582391"/>
          </a:xfrm>
        </p:grpSpPr>
        <p:sp>
          <p:nvSpPr>
            <p:cNvPr id="3" name="Прямокутник 2"/>
            <p:cNvSpPr/>
            <p:nvPr/>
          </p:nvSpPr>
          <p:spPr>
            <a:xfrm>
              <a:off x="7304811" y="2732809"/>
              <a:ext cx="1953491" cy="32211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6" name="Прямокутник 5"/>
            <p:cNvSpPr/>
            <p:nvPr/>
          </p:nvSpPr>
          <p:spPr>
            <a:xfrm>
              <a:off x="7304811" y="1371600"/>
              <a:ext cx="1953491" cy="128847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cxnSp>
        <p:nvCxnSpPr>
          <p:cNvPr id="9" name="Пряма сполучна лінія 8"/>
          <p:cNvCxnSpPr/>
          <p:nvPr/>
        </p:nvCxnSpPr>
        <p:spPr>
          <a:xfrm>
            <a:off x="1028700" y="5953991"/>
            <a:ext cx="10089573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912610" y="3516502"/>
            <a:ext cx="1223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>
                <a:latin typeface="+mj-lt"/>
              </a:rPr>
              <a:t>-67%</a:t>
            </a:r>
            <a:endParaRPr lang="uk-UA" sz="2000" dirty="0">
              <a:latin typeface="+mj-lt"/>
            </a:endParaRPr>
          </a:p>
        </p:txBody>
      </p:sp>
      <p:cxnSp>
        <p:nvCxnSpPr>
          <p:cNvPr id="8" name="Пряма сполучна лінія 7"/>
          <p:cNvCxnSpPr>
            <a:cxnSpLocks/>
          </p:cNvCxnSpPr>
          <p:nvPr/>
        </p:nvCxnSpPr>
        <p:spPr>
          <a:xfrm>
            <a:off x="7547571" y="4800922"/>
            <a:ext cx="1953491" cy="0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Групувати 15"/>
          <p:cNvGrpSpPr/>
          <p:nvPr/>
        </p:nvGrpSpPr>
        <p:grpSpPr>
          <a:xfrm>
            <a:off x="2702082" y="1371600"/>
            <a:ext cx="1953491" cy="4582391"/>
            <a:chOff x="7658102" y="1371600"/>
            <a:chExt cx="1953491" cy="1750291"/>
          </a:xfrm>
        </p:grpSpPr>
        <p:sp>
          <p:nvSpPr>
            <p:cNvPr id="17" name="Прямокутник 16"/>
            <p:cNvSpPr/>
            <p:nvPr/>
          </p:nvSpPr>
          <p:spPr>
            <a:xfrm>
              <a:off x="7658102" y="1371600"/>
              <a:ext cx="1953491" cy="175029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023141" y="1887061"/>
              <a:ext cx="1223412" cy="2703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>
                  <a:latin typeface="+mj-lt"/>
                </a:rPr>
                <a:t>1241</a:t>
              </a:r>
              <a:endParaRPr lang="uk-UA" sz="20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810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1"/>
    </mc:Choice>
    <mc:Fallback xmlns="">
      <p:transition spd="slow" advTm="616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358640" y="290240"/>
            <a:ext cx="6995160" cy="540566"/>
          </a:xfrm>
        </p:spPr>
        <p:txBody>
          <a:bodyPr>
            <a:normAutofit fontScale="90000"/>
          </a:bodyPr>
          <a:lstStyle/>
          <a:p>
            <a:r>
              <a:rPr lang="ru-RU" dirty="0"/>
              <a:t>Структура тарифу</a:t>
            </a:r>
          </a:p>
        </p:txBody>
      </p:sp>
      <p:grpSp>
        <p:nvGrpSpPr>
          <p:cNvPr id="4" name="Групувати 3"/>
          <p:cNvGrpSpPr/>
          <p:nvPr/>
        </p:nvGrpSpPr>
        <p:grpSpPr>
          <a:xfrm>
            <a:off x="7547569" y="1371600"/>
            <a:ext cx="1953491" cy="4582390"/>
            <a:chOff x="7304811" y="1371600"/>
            <a:chExt cx="1953491" cy="4582390"/>
          </a:xfrm>
        </p:grpSpPr>
        <p:sp>
          <p:nvSpPr>
            <p:cNvPr id="3" name="Прямокутник 2"/>
            <p:cNvSpPr/>
            <p:nvPr/>
          </p:nvSpPr>
          <p:spPr>
            <a:xfrm>
              <a:off x="7304811" y="4824919"/>
              <a:ext cx="1953491" cy="112907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6" name="Прямокутник 5"/>
            <p:cNvSpPr/>
            <p:nvPr/>
          </p:nvSpPr>
          <p:spPr>
            <a:xfrm>
              <a:off x="7304811" y="1371600"/>
              <a:ext cx="1953491" cy="128847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cxnSp>
        <p:nvCxnSpPr>
          <p:cNvPr id="9" name="Пряма сполучна лінія 8"/>
          <p:cNvCxnSpPr/>
          <p:nvPr/>
        </p:nvCxnSpPr>
        <p:spPr>
          <a:xfrm>
            <a:off x="1028700" y="5953991"/>
            <a:ext cx="10089573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увати 9"/>
          <p:cNvGrpSpPr/>
          <p:nvPr/>
        </p:nvGrpSpPr>
        <p:grpSpPr>
          <a:xfrm>
            <a:off x="2702082" y="1371600"/>
            <a:ext cx="1953491" cy="4582391"/>
            <a:chOff x="7658102" y="1371600"/>
            <a:chExt cx="1953491" cy="1750291"/>
          </a:xfrm>
        </p:grpSpPr>
        <p:sp>
          <p:nvSpPr>
            <p:cNvPr id="11" name="Прямокутник 10"/>
            <p:cNvSpPr/>
            <p:nvPr/>
          </p:nvSpPr>
          <p:spPr>
            <a:xfrm>
              <a:off x="7658102" y="1371600"/>
              <a:ext cx="1953491" cy="175029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023141" y="1887061"/>
              <a:ext cx="1223412" cy="2703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>
                  <a:latin typeface="+mj-lt"/>
                </a:rPr>
                <a:t>1241</a:t>
              </a:r>
              <a:endParaRPr lang="uk-UA" sz="20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057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1"/>
    </mc:Choice>
    <mc:Fallback xmlns="">
      <p:transition spd="slow" advTm="616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358640" y="290240"/>
            <a:ext cx="6995160" cy="540566"/>
          </a:xfrm>
        </p:spPr>
        <p:txBody>
          <a:bodyPr>
            <a:normAutofit fontScale="90000"/>
          </a:bodyPr>
          <a:lstStyle/>
          <a:p>
            <a:r>
              <a:rPr lang="uk-UA" dirty="0"/>
              <a:t>Зростання тарифів</a:t>
            </a:r>
            <a:endParaRPr lang="ru-RU" dirty="0"/>
          </a:p>
        </p:txBody>
      </p:sp>
      <p:grpSp>
        <p:nvGrpSpPr>
          <p:cNvPr id="4" name="Групувати 3"/>
          <p:cNvGrpSpPr/>
          <p:nvPr/>
        </p:nvGrpSpPr>
        <p:grpSpPr>
          <a:xfrm>
            <a:off x="7557620" y="3541316"/>
            <a:ext cx="1953492" cy="2412674"/>
            <a:chOff x="7204329" y="3541316"/>
            <a:chExt cx="1953492" cy="2412674"/>
          </a:xfrm>
        </p:grpSpPr>
        <p:sp>
          <p:nvSpPr>
            <p:cNvPr id="3" name="Прямокутник 2"/>
            <p:cNvSpPr/>
            <p:nvPr/>
          </p:nvSpPr>
          <p:spPr>
            <a:xfrm>
              <a:off x="7204330" y="4834647"/>
              <a:ext cx="1953491" cy="111934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6" name="Прямокутник 5"/>
            <p:cNvSpPr/>
            <p:nvPr/>
          </p:nvSpPr>
          <p:spPr>
            <a:xfrm>
              <a:off x="7204329" y="3541316"/>
              <a:ext cx="1953491" cy="128847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cxnSp>
        <p:nvCxnSpPr>
          <p:cNvPr id="9" name="Пряма сполучна лінія 8"/>
          <p:cNvCxnSpPr/>
          <p:nvPr/>
        </p:nvCxnSpPr>
        <p:spPr>
          <a:xfrm>
            <a:off x="1028700" y="5953991"/>
            <a:ext cx="10089573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Групувати 7"/>
          <p:cNvGrpSpPr/>
          <p:nvPr/>
        </p:nvGrpSpPr>
        <p:grpSpPr>
          <a:xfrm>
            <a:off x="2702082" y="1371600"/>
            <a:ext cx="1953491" cy="4582391"/>
            <a:chOff x="7658102" y="1371600"/>
            <a:chExt cx="1953491" cy="1750291"/>
          </a:xfrm>
        </p:grpSpPr>
        <p:sp>
          <p:nvSpPr>
            <p:cNvPr id="10" name="Прямокутник 9"/>
            <p:cNvSpPr/>
            <p:nvPr/>
          </p:nvSpPr>
          <p:spPr>
            <a:xfrm>
              <a:off x="7658102" y="1371600"/>
              <a:ext cx="1953491" cy="175029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23141" y="1887061"/>
              <a:ext cx="1223412" cy="2703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>
                  <a:latin typeface="+mj-lt"/>
                </a:rPr>
                <a:t>1241</a:t>
              </a:r>
              <a:endParaRPr lang="uk-UA" sz="20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017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1"/>
    </mc:Choice>
    <mc:Fallback xmlns="">
      <p:transition spd="slow" advTm="616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358640" y="290240"/>
            <a:ext cx="6995160" cy="540566"/>
          </a:xfrm>
        </p:spPr>
        <p:txBody>
          <a:bodyPr>
            <a:normAutofit fontScale="90000"/>
          </a:bodyPr>
          <a:lstStyle/>
          <a:p>
            <a:r>
              <a:rPr lang="uk-UA" dirty="0"/>
              <a:t>Зниження тарифів</a:t>
            </a:r>
            <a:endParaRPr lang="ru-RU" dirty="0"/>
          </a:p>
        </p:txBody>
      </p:sp>
      <p:sp>
        <p:nvSpPr>
          <p:cNvPr id="6" name="Прямокутник 5"/>
          <p:cNvSpPr/>
          <p:nvPr/>
        </p:nvSpPr>
        <p:spPr>
          <a:xfrm>
            <a:off x="7557621" y="3570051"/>
            <a:ext cx="1953491" cy="23839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cxnSp>
        <p:nvCxnSpPr>
          <p:cNvPr id="9" name="Пряма сполучна лінія 8"/>
          <p:cNvCxnSpPr/>
          <p:nvPr/>
        </p:nvCxnSpPr>
        <p:spPr>
          <a:xfrm>
            <a:off x="1028700" y="5953991"/>
            <a:ext cx="10089573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052503" y="4134046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>
                <a:latin typeface="+mj-lt"/>
              </a:rPr>
              <a:t>720</a:t>
            </a:r>
            <a:endParaRPr lang="uk-UA" sz="2000" dirty="0">
              <a:latin typeface="+mj-lt"/>
            </a:endParaRPr>
          </a:p>
        </p:txBody>
      </p:sp>
      <p:grpSp>
        <p:nvGrpSpPr>
          <p:cNvPr id="8" name="Групувати 7"/>
          <p:cNvGrpSpPr/>
          <p:nvPr/>
        </p:nvGrpSpPr>
        <p:grpSpPr>
          <a:xfrm>
            <a:off x="2702082" y="1371600"/>
            <a:ext cx="1953491" cy="4582391"/>
            <a:chOff x="7658102" y="1371600"/>
            <a:chExt cx="1953491" cy="1750291"/>
          </a:xfrm>
        </p:grpSpPr>
        <p:sp>
          <p:nvSpPr>
            <p:cNvPr id="10" name="Прямокутник 9"/>
            <p:cNvSpPr/>
            <p:nvPr/>
          </p:nvSpPr>
          <p:spPr>
            <a:xfrm>
              <a:off x="7658102" y="1371600"/>
              <a:ext cx="1953491" cy="175029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23141" y="1887061"/>
              <a:ext cx="1223412" cy="2703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>
                  <a:latin typeface="+mj-lt"/>
                </a:rPr>
                <a:t>1241</a:t>
              </a:r>
              <a:endParaRPr lang="uk-UA" sz="20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248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1"/>
    </mc:Choice>
    <mc:Fallback xmlns="">
      <p:transition spd="slow" advTm="616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358640" y="290240"/>
            <a:ext cx="6995160" cy="540566"/>
          </a:xfrm>
        </p:spPr>
        <p:txBody>
          <a:bodyPr>
            <a:normAutofit fontScale="90000"/>
          </a:bodyPr>
          <a:lstStyle/>
          <a:p>
            <a:r>
              <a:rPr lang="uk-UA" dirty="0"/>
              <a:t>Як цього добитись?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6" t="1510" r="40224" b="-1510"/>
          <a:stretch/>
        </p:blipFill>
        <p:spPr>
          <a:xfrm>
            <a:off x="1323104" y="893152"/>
            <a:ext cx="4599709" cy="5282676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8998528" y="3539527"/>
            <a:ext cx="1953491" cy="24144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cxnSp>
        <p:nvCxnSpPr>
          <p:cNvPr id="9" name="Пряма сполучна лінія 8"/>
          <p:cNvCxnSpPr/>
          <p:nvPr/>
        </p:nvCxnSpPr>
        <p:spPr>
          <a:xfrm>
            <a:off x="1028700" y="5953991"/>
            <a:ext cx="10089573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493410" y="4134046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>
                <a:latin typeface="+mj-lt"/>
              </a:rPr>
              <a:t>720</a:t>
            </a:r>
            <a:endParaRPr lang="uk-UA" sz="2000" dirty="0">
              <a:latin typeface="+mj-lt"/>
            </a:endParaRPr>
          </a:p>
        </p:txBody>
      </p:sp>
      <p:grpSp>
        <p:nvGrpSpPr>
          <p:cNvPr id="8" name="Групувати 7"/>
          <p:cNvGrpSpPr/>
          <p:nvPr/>
        </p:nvGrpSpPr>
        <p:grpSpPr>
          <a:xfrm>
            <a:off x="5119254" y="1482128"/>
            <a:ext cx="1953491" cy="4582391"/>
            <a:chOff x="7658102" y="1371600"/>
            <a:chExt cx="1953491" cy="1750291"/>
          </a:xfrm>
        </p:grpSpPr>
        <p:sp>
          <p:nvSpPr>
            <p:cNvPr id="11" name="Прямокутник 10"/>
            <p:cNvSpPr/>
            <p:nvPr/>
          </p:nvSpPr>
          <p:spPr>
            <a:xfrm>
              <a:off x="7658102" y="1371600"/>
              <a:ext cx="1953491" cy="175029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023141" y="1887061"/>
              <a:ext cx="1223412" cy="2703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>
                  <a:solidFill>
                    <a:schemeClr val="bg1">
                      <a:lumMod val="65000"/>
                    </a:schemeClr>
                  </a:solidFill>
                  <a:latin typeface="+mj-lt"/>
                </a:rPr>
                <a:t>1241</a:t>
              </a:r>
              <a:endParaRPr lang="uk-UA" sz="2000" dirty="0">
                <a:solidFill>
                  <a:schemeClr val="bg1">
                    <a:lumMod val="65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696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1"/>
    </mc:Choice>
    <mc:Fallback xmlns="">
      <p:transition spd="slow" advTm="616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EB8E2BDE-9CCE-47B2-BEE8-08D718A652C2}"/>
              </a:ext>
            </a:extLst>
          </p:cNvPr>
          <p:cNvGrpSpPr/>
          <p:nvPr/>
        </p:nvGrpSpPr>
        <p:grpSpPr>
          <a:xfrm>
            <a:off x="622014" y="1731292"/>
            <a:ext cx="3932536" cy="3395416"/>
            <a:chOff x="7951737" y="1706186"/>
            <a:chExt cx="3932536" cy="3395416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99" t="13480" r="27921" b="48396"/>
            <a:stretch/>
          </p:blipFill>
          <p:spPr>
            <a:xfrm>
              <a:off x="8691398" y="1706186"/>
              <a:ext cx="2453214" cy="2968744"/>
            </a:xfrm>
            <a:prstGeom prst="rect">
              <a:avLst/>
            </a:prstGeom>
          </p:spPr>
        </p:pic>
        <p:sp>
          <p:nvSpPr>
            <p:cNvPr id="34" name="Знак множення 33">
              <a:extLst>
                <a:ext uri="{FF2B5EF4-FFF2-40B4-BE49-F238E27FC236}">
                  <a16:creationId xmlns:a16="http://schemas.microsoft.com/office/drawing/2014/main" id="{C0282535-5534-469B-B25E-12C45C04F291}"/>
                </a:ext>
              </a:extLst>
            </p:cNvPr>
            <p:cNvSpPr/>
            <p:nvPr/>
          </p:nvSpPr>
          <p:spPr>
            <a:xfrm>
              <a:off x="7951737" y="1756397"/>
              <a:ext cx="3932536" cy="3345205"/>
            </a:xfrm>
            <a:prstGeom prst="mathMultiply">
              <a:avLst>
                <a:gd name="adj1" fmla="val 8136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5D91D1A-2569-4D70-A9DE-2FFB009CD7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26429" t="41026" r="65220" b="44688"/>
          <a:stretch/>
        </p:blipFill>
        <p:spPr>
          <a:xfrm rot="403589">
            <a:off x="7687384" y="2042680"/>
            <a:ext cx="3311061" cy="318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45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Місце для вмісту 2"/>
          <p:cNvSpPr>
            <a:spLocks noGrp="1"/>
          </p:cNvSpPr>
          <p:nvPr>
            <p:ph idx="1"/>
          </p:nvPr>
        </p:nvSpPr>
        <p:spPr>
          <a:xfrm>
            <a:off x="-1244735" y="2281929"/>
            <a:ext cx="5829300" cy="2903393"/>
          </a:xfrm>
        </p:spPr>
        <p:txBody>
          <a:bodyPr>
            <a:normAutofit/>
          </a:bodyPr>
          <a:lstStyle/>
          <a:p>
            <a:pPr marL="0" indent="0" algn="r">
              <a:spcBef>
                <a:spcPts val="600"/>
              </a:spcBef>
              <a:buNone/>
            </a:pPr>
            <a:r>
              <a:rPr lang="uk-UA" sz="8000" b="1" dirty="0"/>
              <a:t>1 000 м</a:t>
            </a:r>
            <a:r>
              <a:rPr lang="uk-UA" sz="8000" b="1" baseline="30000" dirty="0"/>
              <a:t>3</a:t>
            </a:r>
            <a:endParaRPr lang="uk-UA" sz="8000" b="1" dirty="0"/>
          </a:p>
          <a:p>
            <a:pPr marL="0" indent="0" algn="r">
              <a:spcBef>
                <a:spcPts val="0"/>
              </a:spcBef>
              <a:buNone/>
            </a:pPr>
            <a:r>
              <a:rPr lang="uk-UA" sz="4400" dirty="0">
                <a:solidFill>
                  <a:schemeClr val="bg1">
                    <a:lumMod val="50000"/>
                  </a:schemeClr>
                </a:solidFill>
              </a:rPr>
              <a:t>природного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uk-UA" sz="4400" dirty="0">
                <a:solidFill>
                  <a:schemeClr val="bg1">
                    <a:lumMod val="50000"/>
                  </a:schemeClr>
                </a:solidFill>
              </a:rPr>
              <a:t>газу</a:t>
            </a:r>
          </a:p>
        </p:txBody>
      </p:sp>
      <p:sp>
        <p:nvSpPr>
          <p:cNvPr id="9" name="Місце для вмісту 2"/>
          <p:cNvSpPr txBox="1">
            <a:spLocks/>
          </p:cNvSpPr>
          <p:nvPr/>
        </p:nvSpPr>
        <p:spPr>
          <a:xfrm>
            <a:off x="7584920" y="2281929"/>
            <a:ext cx="4479636" cy="2903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sz="8000" b="1" dirty="0"/>
              <a:t>2 500 кг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sz="4400" dirty="0">
                <a:solidFill>
                  <a:schemeClr val="bg1">
                    <a:lumMod val="50000"/>
                  </a:schemeClr>
                </a:solidFill>
              </a:rPr>
              <a:t>пелет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sz="4400" dirty="0">
                <a:solidFill>
                  <a:schemeClr val="bg1">
                    <a:lumMod val="50000"/>
                  </a:schemeClr>
                </a:solidFill>
              </a:rPr>
              <a:t>з лушпиння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06856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Місце для вмісту 2"/>
          <p:cNvSpPr>
            <a:spLocks noGrp="1"/>
          </p:cNvSpPr>
          <p:nvPr>
            <p:ph idx="1"/>
          </p:nvPr>
        </p:nvSpPr>
        <p:spPr>
          <a:xfrm>
            <a:off x="-1244735" y="2281929"/>
            <a:ext cx="5829300" cy="2903393"/>
          </a:xfrm>
        </p:spPr>
        <p:txBody>
          <a:bodyPr>
            <a:normAutofit/>
          </a:bodyPr>
          <a:lstStyle/>
          <a:p>
            <a:pPr marL="0" indent="0" algn="r">
              <a:spcBef>
                <a:spcPts val="600"/>
              </a:spcBef>
              <a:buNone/>
            </a:pPr>
            <a:r>
              <a:rPr lang="uk-UA" sz="8000" b="1" dirty="0"/>
              <a:t>9 000 грн</a:t>
            </a:r>
          </a:p>
          <a:p>
            <a:pPr marL="0" indent="0" algn="r">
              <a:spcBef>
                <a:spcPts val="0"/>
              </a:spcBef>
              <a:buNone/>
            </a:pPr>
            <a:endParaRPr lang="uk-UA" sz="4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Місце для вмісту 2"/>
          <p:cNvSpPr txBox="1">
            <a:spLocks/>
          </p:cNvSpPr>
          <p:nvPr/>
        </p:nvSpPr>
        <p:spPr>
          <a:xfrm>
            <a:off x="7584920" y="2281929"/>
            <a:ext cx="4479636" cy="2903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sz="8000" b="1" dirty="0"/>
              <a:t>3 000 грн</a:t>
            </a:r>
            <a:endParaRPr lang="uk-UA" sz="4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81875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Місце для вмісту 2"/>
          <p:cNvSpPr>
            <a:spLocks noGrp="1"/>
          </p:cNvSpPr>
          <p:nvPr>
            <p:ph idx="1"/>
          </p:nvPr>
        </p:nvSpPr>
        <p:spPr>
          <a:xfrm>
            <a:off x="-1244735" y="2281929"/>
            <a:ext cx="5829300" cy="2903393"/>
          </a:xfrm>
        </p:spPr>
        <p:txBody>
          <a:bodyPr>
            <a:normAutofit/>
          </a:bodyPr>
          <a:lstStyle/>
          <a:p>
            <a:pPr marL="0" indent="0" algn="r">
              <a:spcBef>
                <a:spcPts val="600"/>
              </a:spcBef>
              <a:buNone/>
            </a:pPr>
            <a:r>
              <a:rPr lang="uk-UA" sz="8000" b="1" dirty="0">
                <a:solidFill>
                  <a:schemeClr val="bg1">
                    <a:lumMod val="85000"/>
                  </a:schemeClr>
                </a:solidFill>
              </a:rPr>
              <a:t>9 000 грн</a:t>
            </a:r>
          </a:p>
          <a:p>
            <a:pPr marL="0" indent="0" algn="r">
              <a:spcBef>
                <a:spcPts val="0"/>
              </a:spcBef>
              <a:buNone/>
            </a:pPr>
            <a:endParaRPr lang="uk-UA" sz="4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Місце для вмісту 2"/>
          <p:cNvSpPr txBox="1">
            <a:spLocks/>
          </p:cNvSpPr>
          <p:nvPr/>
        </p:nvSpPr>
        <p:spPr>
          <a:xfrm>
            <a:off x="7584920" y="2281929"/>
            <a:ext cx="4479636" cy="2903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sz="8000" b="1" dirty="0">
                <a:solidFill>
                  <a:schemeClr val="bg1">
                    <a:lumMod val="85000"/>
                  </a:schemeClr>
                </a:solidFill>
              </a:rPr>
              <a:t>3 000 грн</a:t>
            </a:r>
            <a:endParaRPr lang="uk-UA" sz="4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uk-UA" dirty="0"/>
            </a:br>
            <a:endParaRPr lang="uk-UA" dirty="0"/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ABDCC4AB-80B1-4BAC-8EA6-0A60C74BC44F}"/>
              </a:ext>
            </a:extLst>
          </p:cNvPr>
          <p:cNvSpPr/>
          <p:nvPr/>
        </p:nvSpPr>
        <p:spPr>
          <a:xfrm>
            <a:off x="3204176" y="646862"/>
            <a:ext cx="5320455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0" b="1" cap="none" spc="0" dirty="0">
                <a:ln w="22225">
                  <a:solidFill>
                    <a:schemeClr val="accent4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+mj-lt"/>
              </a:rPr>
              <a:t>-67</a:t>
            </a:r>
            <a:r>
              <a:rPr lang="en-US" sz="11600" b="1" cap="none" spc="0" dirty="0">
                <a:ln w="22225">
                  <a:solidFill>
                    <a:schemeClr val="accent4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+mj-lt"/>
              </a:rPr>
              <a:t>%</a:t>
            </a:r>
            <a:r>
              <a:rPr lang="uk-UA" sz="11600" b="1" cap="none" spc="0" dirty="0">
                <a:ln w="22225">
                  <a:solidFill>
                    <a:schemeClr val="accent4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5217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368" y="3158717"/>
            <a:ext cx="10873208" cy="540566"/>
          </a:xfrm>
        </p:spPr>
        <p:txBody>
          <a:bodyPr>
            <a:noAutofit/>
          </a:bodyPr>
          <a:lstStyle/>
          <a:p>
            <a:r>
              <a:rPr lang="uk-UA" sz="8800" dirty="0"/>
              <a:t>Забезпечення паливом</a:t>
            </a:r>
          </a:p>
        </p:txBody>
      </p:sp>
    </p:spTree>
    <p:extLst>
      <p:ext uri="{BB962C8B-B14F-4D97-AF65-F5344CB8AC3E}">
        <p14:creationId xmlns:p14="http://schemas.microsoft.com/office/powerpoint/2010/main" val="432079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838200" y="1415729"/>
            <a:ext cx="10515600" cy="23757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br>
              <a:rPr lang="uk-UA" sz="8000" dirty="0"/>
            </a:br>
            <a:r>
              <a:rPr lang="uk-UA" sz="6000" dirty="0">
                <a:solidFill>
                  <a:schemeClr val="bg1">
                    <a:lumMod val="50000"/>
                  </a:schemeClr>
                </a:solidFill>
              </a:rPr>
              <a:t>заміщення газу біомасою</a:t>
            </a:r>
            <a:endParaRPr lang="uk-UA" sz="8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63490" y="5528270"/>
            <a:ext cx="21878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+mj-lt"/>
              </a:rPr>
              <a:t>Проектні роботи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81823" y="5546741"/>
            <a:ext cx="2428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+mj-lt"/>
              </a:rPr>
              <a:t>Поставка обладнання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40615" y="5558414"/>
            <a:ext cx="2582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+mj-lt"/>
              </a:rPr>
              <a:t>Монтаж та пусконаладка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490" y="3927352"/>
            <a:ext cx="1941473" cy="1293853"/>
          </a:xfrm>
          <a:prstGeom prst="rect">
            <a:avLst/>
          </a:prstGeom>
          <a:effectLst>
            <a:softEdge rad="2921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263" y="4091067"/>
            <a:ext cx="1769147" cy="1365242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16" name="Рисунок 15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81823" y="3757913"/>
            <a:ext cx="2428354" cy="1632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4191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365" y="476672"/>
            <a:ext cx="4801270" cy="2514951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47328" y="44624"/>
            <a:ext cx="3024336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919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6"/>
    </mc:Choice>
    <mc:Fallback xmlns="">
      <p:transition spd="slow" advTm="491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10" y="117406"/>
            <a:ext cx="11811141" cy="6660000"/>
          </a:xfrm>
        </p:spPr>
      </p:pic>
    </p:spTree>
    <p:extLst>
      <p:ext uri="{BB962C8B-B14F-4D97-AF65-F5344CB8AC3E}">
        <p14:creationId xmlns:p14="http://schemas.microsoft.com/office/powerpoint/2010/main" val="4008200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увати 22"/>
          <p:cNvGrpSpPr/>
          <p:nvPr/>
        </p:nvGrpSpPr>
        <p:grpSpPr>
          <a:xfrm>
            <a:off x="111398" y="3140968"/>
            <a:ext cx="12105282" cy="2923514"/>
            <a:chOff x="108427" y="2299298"/>
            <a:chExt cx="12105282" cy="2923514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/>
            <a:srcRect l="37788" t="31806" r="44375" b="37820"/>
            <a:stretch/>
          </p:blipFill>
          <p:spPr>
            <a:xfrm>
              <a:off x="684491" y="2572640"/>
              <a:ext cx="1440160" cy="1379507"/>
            </a:xfrm>
            <a:prstGeom prst="rect">
              <a:avLst/>
            </a:prstGeom>
          </p:spPr>
        </p:pic>
        <p:grpSp>
          <p:nvGrpSpPr>
            <p:cNvPr id="22" name="Групувати 21"/>
            <p:cNvGrpSpPr/>
            <p:nvPr/>
          </p:nvGrpSpPr>
          <p:grpSpPr>
            <a:xfrm>
              <a:off x="108427" y="4133858"/>
              <a:ext cx="12105282" cy="1088954"/>
              <a:chOff x="108427" y="4133858"/>
              <a:chExt cx="12105282" cy="1088954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108427" y="4133858"/>
                <a:ext cx="259228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3200" dirty="0">
                    <a:latin typeface="+mj-lt"/>
                  </a:rPr>
                  <a:t>Технологічна спроможність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295800" y="4145594"/>
                <a:ext cx="36004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3200" dirty="0">
                    <a:latin typeface="+mj-lt"/>
                  </a:rPr>
                  <a:t>Економічна доцільність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9282073" y="4145594"/>
                <a:ext cx="293163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3200" dirty="0">
                    <a:latin typeface="+mj-lt"/>
                  </a:rPr>
                  <a:t>Наявність та доступність</a:t>
                </a:r>
              </a:p>
            </p:txBody>
          </p:sp>
        </p:grpSp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9000"/>
                      </a14:imgEffect>
                    </a14:imgLayer>
                  </a14:imgProps>
                </a:ext>
              </a:extLst>
            </a:blip>
            <a:srcRect l="22185" t="32528" r="69062" b="48627"/>
            <a:stretch/>
          </p:blipFill>
          <p:spPr>
            <a:xfrm>
              <a:off x="5562388" y="2564904"/>
              <a:ext cx="1067224" cy="1292395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5"/>
            <a:srcRect l="69490" t="62600" r="21060" b="25850"/>
            <a:stretch/>
          </p:blipFill>
          <p:spPr>
            <a:xfrm>
              <a:off x="9811787" y="2299298"/>
              <a:ext cx="1872208" cy="1656184"/>
            </a:xfrm>
            <a:prstGeom prst="rect">
              <a:avLst/>
            </a:prstGeom>
          </p:spPr>
        </p:pic>
      </p:grpSp>
      <p:sp>
        <p:nvSpPr>
          <p:cNvPr id="11" name="Заголовок 1"/>
          <p:cNvSpPr txBox="1">
            <a:spLocks/>
          </p:cNvSpPr>
          <p:nvPr/>
        </p:nvSpPr>
        <p:spPr>
          <a:xfrm>
            <a:off x="1" y="1844824"/>
            <a:ext cx="12192000" cy="5405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9600" dirty="0"/>
              <a:t>Критерії системності</a:t>
            </a:r>
          </a:p>
        </p:txBody>
      </p:sp>
    </p:spTree>
    <p:extLst>
      <p:ext uri="{BB962C8B-B14F-4D97-AF65-F5344CB8AC3E}">
        <p14:creationId xmlns:p14="http://schemas.microsoft.com/office/powerpoint/2010/main" val="4230837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402" y="1844824"/>
            <a:ext cx="11393138" cy="540566"/>
          </a:xfrm>
        </p:spPr>
        <p:txBody>
          <a:bodyPr>
            <a:noAutofit/>
          </a:bodyPr>
          <a:lstStyle/>
          <a:p>
            <a:pPr algn="ctr"/>
            <a:r>
              <a:rPr lang="uk-UA" sz="9600" dirty="0"/>
              <a:t>Лушпиння соняшника</a:t>
            </a:r>
          </a:p>
        </p:txBody>
      </p:sp>
      <p:grpSp>
        <p:nvGrpSpPr>
          <p:cNvPr id="23" name="Групувати 22"/>
          <p:cNvGrpSpPr/>
          <p:nvPr/>
        </p:nvGrpSpPr>
        <p:grpSpPr>
          <a:xfrm>
            <a:off x="111398" y="3140968"/>
            <a:ext cx="12105282" cy="2923514"/>
            <a:chOff x="108427" y="2299298"/>
            <a:chExt cx="12105282" cy="2923514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>
              <a:grayscl/>
            </a:blip>
            <a:srcRect l="37788" t="31806" r="44375" b="37820"/>
            <a:stretch/>
          </p:blipFill>
          <p:spPr>
            <a:xfrm>
              <a:off x="684491" y="2572640"/>
              <a:ext cx="1440160" cy="1379507"/>
            </a:xfrm>
            <a:prstGeom prst="rect">
              <a:avLst/>
            </a:prstGeom>
          </p:spPr>
        </p:pic>
        <p:grpSp>
          <p:nvGrpSpPr>
            <p:cNvPr id="22" name="Групувати 21"/>
            <p:cNvGrpSpPr/>
            <p:nvPr/>
          </p:nvGrpSpPr>
          <p:grpSpPr>
            <a:xfrm>
              <a:off x="108427" y="4133858"/>
              <a:ext cx="12105282" cy="1088954"/>
              <a:chOff x="108427" y="4133858"/>
              <a:chExt cx="12105282" cy="1088954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108427" y="4133858"/>
                <a:ext cx="259228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3200" dirty="0">
                    <a:latin typeface="+mj-lt"/>
                  </a:rPr>
                  <a:t>Технологічна спроможність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295800" y="4145594"/>
                <a:ext cx="36004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3200" dirty="0">
                    <a:latin typeface="+mj-lt"/>
                  </a:rPr>
                  <a:t>Економічна доцільність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9282073" y="4145594"/>
                <a:ext cx="293163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3200" dirty="0">
                    <a:latin typeface="+mj-lt"/>
                  </a:rPr>
                  <a:t>Наявність та доступність</a:t>
                </a:r>
              </a:p>
            </p:txBody>
          </p:sp>
        </p:grpSp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9000"/>
                      </a14:imgEffect>
                    </a14:imgLayer>
                  </a14:imgProps>
                </a:ext>
              </a:extLst>
            </a:blip>
            <a:srcRect l="22185" t="32528" r="69062" b="48627"/>
            <a:stretch/>
          </p:blipFill>
          <p:spPr>
            <a:xfrm>
              <a:off x="5562388" y="2564904"/>
              <a:ext cx="1067224" cy="1292395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5">
              <a:grayscl/>
            </a:blip>
            <a:srcRect l="69490" t="62600" r="21060" b="25850"/>
            <a:stretch/>
          </p:blipFill>
          <p:spPr>
            <a:xfrm>
              <a:off x="9811787" y="2299298"/>
              <a:ext cx="1872208" cy="1656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4882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402" y="1844824"/>
            <a:ext cx="11393138" cy="540566"/>
          </a:xfrm>
        </p:spPr>
        <p:txBody>
          <a:bodyPr>
            <a:noAutofit/>
          </a:bodyPr>
          <a:lstStyle/>
          <a:p>
            <a:pPr algn="ctr"/>
            <a:r>
              <a:rPr lang="uk-UA" sz="9600" dirty="0"/>
              <a:t>Лушпиння соняшника</a:t>
            </a:r>
          </a:p>
        </p:txBody>
      </p:sp>
      <p:grpSp>
        <p:nvGrpSpPr>
          <p:cNvPr id="23" name="Групувати 22"/>
          <p:cNvGrpSpPr/>
          <p:nvPr/>
        </p:nvGrpSpPr>
        <p:grpSpPr>
          <a:xfrm>
            <a:off x="111398" y="3140968"/>
            <a:ext cx="12105282" cy="2923514"/>
            <a:chOff x="108427" y="2299298"/>
            <a:chExt cx="12105282" cy="2923514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>
              <a:grayscl/>
            </a:blip>
            <a:srcRect l="37788" t="31806" r="44375" b="37820"/>
            <a:stretch/>
          </p:blipFill>
          <p:spPr>
            <a:xfrm>
              <a:off x="684491" y="2572640"/>
              <a:ext cx="1440160" cy="1379507"/>
            </a:xfrm>
            <a:prstGeom prst="rect">
              <a:avLst/>
            </a:prstGeom>
          </p:spPr>
        </p:pic>
        <p:grpSp>
          <p:nvGrpSpPr>
            <p:cNvPr id="22" name="Групувати 21"/>
            <p:cNvGrpSpPr/>
            <p:nvPr/>
          </p:nvGrpSpPr>
          <p:grpSpPr>
            <a:xfrm>
              <a:off x="108427" y="4133858"/>
              <a:ext cx="12105282" cy="1088954"/>
              <a:chOff x="108427" y="4133858"/>
              <a:chExt cx="12105282" cy="1088954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108427" y="4133858"/>
                <a:ext cx="259228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3200" dirty="0">
                    <a:latin typeface="+mj-lt"/>
                  </a:rPr>
                  <a:t>Технологічна спроможність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295800" y="4145594"/>
                <a:ext cx="36004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3200" dirty="0">
                    <a:latin typeface="+mj-lt"/>
                  </a:rPr>
                  <a:t>Економічна доцільність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9282073" y="4145594"/>
                <a:ext cx="293163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3200" dirty="0">
                    <a:latin typeface="+mj-lt"/>
                  </a:rPr>
                  <a:t>Наявність та доступність</a:t>
                </a:r>
              </a:p>
            </p:txBody>
          </p:sp>
        </p:grpSp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9000"/>
                      </a14:imgEffect>
                    </a14:imgLayer>
                  </a14:imgProps>
                </a:ext>
              </a:extLst>
            </a:blip>
            <a:srcRect l="22185" t="32528" r="69062" b="48627"/>
            <a:stretch/>
          </p:blipFill>
          <p:spPr>
            <a:xfrm>
              <a:off x="5562388" y="2564904"/>
              <a:ext cx="1067224" cy="1292395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5"/>
            <a:srcRect l="69490" t="62600" r="21060" b="25850"/>
            <a:stretch/>
          </p:blipFill>
          <p:spPr>
            <a:xfrm>
              <a:off x="9811787" y="2299298"/>
              <a:ext cx="1872208" cy="1656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163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uk-UA"/>
          </a:p>
        </p:txBody>
      </p:sp>
      <p:grpSp>
        <p:nvGrpSpPr>
          <p:cNvPr id="7" name="Групувати 6"/>
          <p:cNvGrpSpPr/>
          <p:nvPr/>
        </p:nvGrpSpPr>
        <p:grpSpPr>
          <a:xfrm>
            <a:off x="1343472" y="2073357"/>
            <a:ext cx="2880320" cy="2738523"/>
            <a:chOff x="119336" y="830806"/>
            <a:chExt cx="6858000" cy="6858000"/>
          </a:xfrm>
        </p:grpSpPr>
        <p:pic>
          <p:nvPicPr>
            <p:cNvPr id="2052" name="Picture 4" descr="Результат пошуку зображень за запитом &quot;sunflower icon&quot;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36" y="830806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Овал 2"/>
            <p:cNvSpPr/>
            <p:nvPr/>
          </p:nvSpPr>
          <p:spPr>
            <a:xfrm>
              <a:off x="2089471" y="2684539"/>
              <a:ext cx="2952329" cy="30652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6" name="Групувати 5"/>
          <p:cNvGrpSpPr/>
          <p:nvPr/>
        </p:nvGrpSpPr>
        <p:grpSpPr>
          <a:xfrm>
            <a:off x="3223817" y="1166842"/>
            <a:ext cx="8272783" cy="4524315"/>
            <a:chOff x="1847528" y="1166842"/>
            <a:chExt cx="8272783" cy="4524315"/>
          </a:xfrm>
        </p:grpSpPr>
        <p:sp>
          <p:nvSpPr>
            <p:cNvPr id="4" name="Прямокутник 3"/>
            <p:cNvSpPr/>
            <p:nvPr/>
          </p:nvSpPr>
          <p:spPr>
            <a:xfrm>
              <a:off x="1847528" y="1166842"/>
              <a:ext cx="5320455" cy="452431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uk-UA" sz="28800" b="1" cap="none" spc="0" dirty="0">
                  <a:ln w="22225">
                    <a:solidFill>
                      <a:schemeClr val="accent4"/>
                    </a:solidFill>
                    <a:prstDash val="solid"/>
                  </a:ln>
                  <a:solidFill>
                    <a:sysClr val="windowText" lastClr="000000"/>
                  </a:solidFill>
                  <a:effectLst/>
                  <a:latin typeface="+mj-lt"/>
                </a:rPr>
                <a:t>1</a:t>
              </a:r>
              <a:endParaRPr lang="uk-UA" sz="13900" b="1" cap="none" spc="0" dirty="0">
                <a:ln w="22225">
                  <a:solidFill>
                    <a:schemeClr val="accent4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+mj-lt"/>
              </a:endParaRPr>
            </a:p>
          </p:txBody>
        </p:sp>
        <p:sp>
          <p:nvSpPr>
            <p:cNvPr id="5" name="Прямокутник 4"/>
            <p:cNvSpPr/>
            <p:nvPr/>
          </p:nvSpPr>
          <p:spPr>
            <a:xfrm>
              <a:off x="4799856" y="2060848"/>
              <a:ext cx="5320455" cy="29841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uk-UA" sz="11600" b="1" dirty="0">
                  <a:ln w="22225">
                    <a:solidFill>
                      <a:schemeClr val="accent4"/>
                    </a:solidFill>
                    <a:prstDash val="solid"/>
                  </a:ln>
                  <a:solidFill>
                    <a:sysClr val="windowText" lastClr="000000"/>
                  </a:solidFill>
                  <a:latin typeface="+mj-lt"/>
                </a:rPr>
                <a:t>місце </a:t>
              </a:r>
              <a:br>
                <a:rPr lang="uk-UA" sz="11600" b="1" dirty="0">
                  <a:ln w="22225">
                    <a:solidFill>
                      <a:schemeClr val="accent4"/>
                    </a:solidFill>
                    <a:prstDash val="solid"/>
                  </a:ln>
                  <a:solidFill>
                    <a:sysClr val="windowText" lastClr="000000"/>
                  </a:solidFill>
                  <a:latin typeface="+mj-lt"/>
                </a:rPr>
              </a:br>
              <a:r>
                <a:rPr lang="uk-UA" sz="11600" b="1" dirty="0">
                  <a:ln w="22225">
                    <a:solidFill>
                      <a:schemeClr val="accent4"/>
                    </a:solidFill>
                    <a:prstDash val="solid"/>
                  </a:ln>
                  <a:solidFill>
                    <a:sysClr val="windowText" lastClr="000000"/>
                  </a:solidFill>
                  <a:latin typeface="+mj-lt"/>
                </a:rPr>
                <a:t>в світі</a:t>
              </a:r>
              <a:r>
                <a:rPr lang="uk-UA" sz="11600" b="1" cap="none" spc="0" dirty="0">
                  <a:ln w="22225">
                    <a:solidFill>
                      <a:schemeClr val="accent4"/>
                    </a:solidFill>
                    <a:prstDash val="solid"/>
                  </a:ln>
                  <a:solidFill>
                    <a:sysClr val="windowText" lastClr="000000"/>
                  </a:solidFill>
                  <a:effectLst/>
                  <a:latin typeface="+mj-lt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5979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uk-UA"/>
          </a:p>
        </p:txBody>
      </p:sp>
      <p:sp>
        <p:nvSpPr>
          <p:cNvPr id="10" name="Прямокутник 9"/>
          <p:cNvSpPr/>
          <p:nvPr/>
        </p:nvSpPr>
        <p:spPr>
          <a:xfrm>
            <a:off x="0" y="0"/>
            <a:ext cx="3647728" cy="1052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Місце для вмісту 8" descr="Зображення, що містить текст, карта&#10;&#10;Опис створено з дуже високим рівнем достовірності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92" y="11764"/>
            <a:ext cx="9984432" cy="6799263"/>
          </a:xfrm>
        </p:spPr>
      </p:pic>
    </p:spTree>
    <p:extLst>
      <p:ext uri="{BB962C8B-B14F-4D97-AF65-F5344CB8AC3E}">
        <p14:creationId xmlns:p14="http://schemas.microsoft.com/office/powerpoint/2010/main" val="17012042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увати 1"/>
          <p:cNvGrpSpPr/>
          <p:nvPr/>
        </p:nvGrpSpPr>
        <p:grpSpPr>
          <a:xfrm>
            <a:off x="1006103" y="1563699"/>
            <a:ext cx="1896275" cy="1754708"/>
            <a:chOff x="1391531" y="4674930"/>
            <a:chExt cx="1662100" cy="1595233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2"/>
            <a:srcRect l="48653" t="21945" r="47351" b="65777"/>
            <a:stretch/>
          </p:blipFill>
          <p:spPr>
            <a:xfrm>
              <a:off x="1767853" y="4674930"/>
              <a:ext cx="916257" cy="1583676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2"/>
            <a:srcRect l="48653" t="18706" r="47351" b="64008"/>
            <a:stretch/>
          </p:blipFill>
          <p:spPr>
            <a:xfrm>
              <a:off x="2525957" y="4982437"/>
              <a:ext cx="527674" cy="1284033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2"/>
            <a:srcRect l="48653" t="22237" r="47896" b="64008"/>
            <a:stretch/>
          </p:blipFill>
          <p:spPr>
            <a:xfrm>
              <a:off x="1391531" y="5248422"/>
              <a:ext cx="455726" cy="1021741"/>
            </a:xfrm>
            <a:prstGeom prst="rect">
              <a:avLst/>
            </a:prstGeom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26429" t="41026" r="65220" b="44688"/>
          <a:stretch/>
        </p:blipFill>
        <p:spPr>
          <a:xfrm rot="65457">
            <a:off x="9523413" y="1775247"/>
            <a:ext cx="1747430" cy="1681378"/>
          </a:xfrm>
          <a:prstGeom prst="rect">
            <a:avLst/>
          </a:prstGeom>
        </p:spPr>
      </p:pic>
      <p:pic>
        <p:nvPicPr>
          <p:cNvPr id="17" name="Picture 6" descr="Результат пошуку зображень за запитом &quot;sunflower husk icon&quot;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7" t="8450" r="10453" b="9502"/>
          <a:stretch/>
        </p:blipFill>
        <p:spPr bwMode="auto">
          <a:xfrm>
            <a:off x="5244439" y="1658838"/>
            <a:ext cx="1635201" cy="166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увати 18"/>
          <p:cNvGrpSpPr/>
          <p:nvPr/>
        </p:nvGrpSpPr>
        <p:grpSpPr>
          <a:xfrm>
            <a:off x="774399" y="3515085"/>
            <a:ext cx="10832356" cy="830997"/>
            <a:chOff x="641738" y="4291657"/>
            <a:chExt cx="10832356" cy="830997"/>
          </a:xfrm>
        </p:grpSpPr>
        <p:sp>
          <p:nvSpPr>
            <p:cNvPr id="21" name="Прямокутник 20"/>
            <p:cNvSpPr/>
            <p:nvPr/>
          </p:nvSpPr>
          <p:spPr>
            <a:xfrm>
              <a:off x="641738" y="4291657"/>
              <a:ext cx="252665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uk-UA" sz="4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4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13 </a:t>
              </a:r>
              <a:r>
                <a:rPr lang="ru-RU" sz="4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млн т</a:t>
              </a:r>
              <a:endParaRPr lang="uk-U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2" name="Прямокутник 21"/>
            <p:cNvSpPr/>
            <p:nvPr/>
          </p:nvSpPr>
          <p:spPr>
            <a:xfrm>
              <a:off x="9054842" y="4291657"/>
              <a:ext cx="2419252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k-UA" sz="4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1</a:t>
              </a:r>
              <a:r>
                <a:rPr lang="uk-UA" sz="4800" baseline="30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+</a:t>
              </a:r>
              <a:r>
                <a:rPr lang="uk-UA" sz="4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млн т</a:t>
              </a:r>
              <a:endParaRPr lang="uk-U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3" name="Прямокутник 22"/>
            <p:cNvSpPr/>
            <p:nvPr/>
          </p:nvSpPr>
          <p:spPr>
            <a:xfrm>
              <a:off x="5331207" y="4291657"/>
              <a:ext cx="1529586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k-UA" sz="4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17 %</a:t>
              </a:r>
              <a:endParaRPr lang="uk-U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26471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402" y="1340768"/>
            <a:ext cx="11393138" cy="540566"/>
          </a:xfrm>
        </p:spPr>
        <p:txBody>
          <a:bodyPr>
            <a:noAutofit/>
          </a:bodyPr>
          <a:lstStyle/>
          <a:p>
            <a:pPr algn="ctr"/>
            <a:r>
              <a:rPr lang="uk-UA" sz="9600" dirty="0">
                <a:solidFill>
                  <a:schemeClr val="bg1">
                    <a:lumMod val="50000"/>
                  </a:schemeClr>
                </a:solidFill>
              </a:rPr>
              <a:t>Лушпиння соняшника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78547" y="4440014"/>
            <a:ext cx="38134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>
                <a:latin typeface="+mj-lt"/>
              </a:rPr>
              <a:t> вартість з доставкою</a:t>
            </a: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8378547" y="2636912"/>
            <a:ext cx="3612704" cy="1364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9600" b="1" dirty="0">
                <a:solidFill>
                  <a:schemeClr val="accent4"/>
                </a:solidFill>
              </a:rPr>
              <a:t>1</a:t>
            </a:r>
            <a:r>
              <a:rPr lang="uk-UA" sz="1400" b="1" dirty="0">
                <a:solidFill>
                  <a:schemeClr val="accent4"/>
                </a:solidFill>
              </a:rPr>
              <a:t> </a:t>
            </a:r>
            <a:r>
              <a:rPr lang="uk-UA" sz="8000" b="1" baseline="30000" dirty="0">
                <a:solidFill>
                  <a:schemeClr val="accent4"/>
                </a:solidFill>
              </a:rPr>
              <a:t>200</a:t>
            </a:r>
            <a:r>
              <a:rPr lang="uk-UA" sz="8800" b="1" baseline="30000" dirty="0">
                <a:solidFill>
                  <a:schemeClr val="accent4"/>
                </a:solidFill>
              </a:rPr>
              <a:t> </a:t>
            </a:r>
            <a:endParaRPr lang="uk-UA" sz="9600" b="1" baseline="30000" dirty="0">
              <a:solidFill>
                <a:schemeClr val="accent4"/>
              </a:solidFill>
            </a:endParaRPr>
          </a:p>
        </p:txBody>
      </p:sp>
      <p:grpSp>
        <p:nvGrpSpPr>
          <p:cNvPr id="16" name="Групувати 15"/>
          <p:cNvGrpSpPr/>
          <p:nvPr/>
        </p:nvGrpSpPr>
        <p:grpSpPr>
          <a:xfrm>
            <a:off x="4402029" y="2602575"/>
            <a:ext cx="3393884" cy="2119234"/>
            <a:chOff x="4402029" y="3106631"/>
            <a:chExt cx="3393884" cy="2119234"/>
          </a:xfrm>
        </p:grpSpPr>
        <p:sp>
          <p:nvSpPr>
            <p:cNvPr id="17" name="Заголовок 1"/>
            <p:cNvSpPr txBox="1">
              <a:spLocks/>
            </p:cNvSpPr>
            <p:nvPr/>
          </p:nvSpPr>
          <p:spPr>
            <a:xfrm>
              <a:off x="4402029" y="3106631"/>
              <a:ext cx="3393884" cy="136481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uk-UA" sz="9600" b="1" dirty="0">
                  <a:solidFill>
                    <a:schemeClr val="accent4"/>
                  </a:solidFill>
                </a:rPr>
                <a:t>500</a:t>
              </a:r>
            </a:p>
          </p:txBody>
        </p:sp>
        <p:sp>
          <p:nvSpPr>
            <p:cNvPr id="18" name="Заголовок 1"/>
            <p:cNvSpPr txBox="1">
              <a:spLocks/>
            </p:cNvSpPr>
            <p:nvPr/>
          </p:nvSpPr>
          <p:spPr>
            <a:xfrm>
              <a:off x="4402029" y="3861048"/>
              <a:ext cx="3393884" cy="136481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uk-UA" sz="6000" dirty="0">
                  <a:solidFill>
                    <a:schemeClr val="accent4"/>
                  </a:solidFill>
                </a:rPr>
                <a:t>тис м</a:t>
              </a:r>
              <a:r>
                <a:rPr lang="uk-UA" sz="6000" baseline="30000" dirty="0">
                  <a:solidFill>
                    <a:schemeClr val="accent4"/>
                  </a:solidFill>
                </a:rPr>
                <a:t>3</a:t>
              </a:r>
              <a:r>
                <a:rPr lang="uk-UA" sz="1800" dirty="0">
                  <a:solidFill>
                    <a:schemeClr val="accent4"/>
                  </a:solidFill>
                </a:rPr>
                <a:t> </a:t>
              </a:r>
              <a:endParaRPr lang="uk-UA" sz="60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402029" y="4445407"/>
            <a:ext cx="3393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>
                <a:latin typeface="+mj-lt"/>
              </a:rPr>
              <a:t>тепловий еквівалент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8597367" y="3360327"/>
            <a:ext cx="3393884" cy="1364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6000" dirty="0">
                <a:solidFill>
                  <a:schemeClr val="accent4"/>
                </a:solidFill>
              </a:rPr>
              <a:t>грн/т</a:t>
            </a:r>
          </a:p>
        </p:txBody>
      </p:sp>
      <p:grpSp>
        <p:nvGrpSpPr>
          <p:cNvPr id="3" name="Групувати 2"/>
          <p:cNvGrpSpPr/>
          <p:nvPr/>
        </p:nvGrpSpPr>
        <p:grpSpPr>
          <a:xfrm>
            <a:off x="-281776" y="2708920"/>
            <a:ext cx="4392488" cy="2805410"/>
            <a:chOff x="-281776" y="2708920"/>
            <a:chExt cx="4392488" cy="2805410"/>
          </a:xfrm>
        </p:grpSpPr>
        <p:sp>
          <p:nvSpPr>
            <p:cNvPr id="7" name="TextBox 6"/>
            <p:cNvSpPr txBox="1"/>
            <p:nvPr/>
          </p:nvSpPr>
          <p:spPr>
            <a:xfrm>
              <a:off x="186590" y="4437112"/>
              <a:ext cx="339388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dirty="0">
                  <a:latin typeface="+mj-lt"/>
                </a:rPr>
                <a:t>ринкова пропозиція</a:t>
              </a:r>
            </a:p>
          </p:txBody>
        </p:sp>
        <p:sp>
          <p:nvSpPr>
            <p:cNvPr id="15" name="Заголовок 1"/>
            <p:cNvSpPr txBox="1">
              <a:spLocks/>
            </p:cNvSpPr>
            <p:nvPr/>
          </p:nvSpPr>
          <p:spPr>
            <a:xfrm>
              <a:off x="-281776" y="2708920"/>
              <a:ext cx="4392488" cy="118646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uk-UA" sz="9600" b="1" dirty="0">
                  <a:solidFill>
                    <a:schemeClr val="accent4"/>
                  </a:solidFill>
                </a:rPr>
                <a:t>1</a:t>
              </a:r>
              <a:r>
                <a:rPr lang="uk-UA" sz="9600" b="1" baseline="30000" dirty="0">
                  <a:solidFill>
                    <a:schemeClr val="accent4"/>
                  </a:solidFill>
                </a:rPr>
                <a:t>+</a:t>
              </a:r>
              <a:r>
                <a:rPr lang="uk-UA" sz="7200" b="1" dirty="0">
                  <a:solidFill>
                    <a:schemeClr val="accent4"/>
                  </a:solidFill>
                </a:rPr>
                <a:t> </a:t>
              </a:r>
              <a:endParaRPr lang="uk-UA" sz="9600" b="1" dirty="0">
                <a:solidFill>
                  <a:schemeClr val="accent4"/>
                </a:solidFill>
              </a:endParaRPr>
            </a:p>
          </p:txBody>
        </p:sp>
        <p:sp>
          <p:nvSpPr>
            <p:cNvPr id="13" name="Заголовок 1"/>
            <p:cNvSpPr txBox="1">
              <a:spLocks/>
            </p:cNvSpPr>
            <p:nvPr/>
          </p:nvSpPr>
          <p:spPr>
            <a:xfrm>
              <a:off x="186590" y="3356991"/>
              <a:ext cx="3393884" cy="136481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uk-UA" sz="6000" dirty="0">
                  <a:solidFill>
                    <a:schemeClr val="accent4"/>
                  </a:solidFill>
                </a:rPr>
                <a:t>млн 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92198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402" y="1844824"/>
            <a:ext cx="11393138" cy="540566"/>
          </a:xfrm>
        </p:spPr>
        <p:txBody>
          <a:bodyPr>
            <a:noAutofit/>
          </a:bodyPr>
          <a:lstStyle/>
          <a:p>
            <a:pPr algn="ctr"/>
            <a:r>
              <a:rPr lang="uk-UA" sz="9600" dirty="0"/>
              <a:t>Лушпиння соняшника</a:t>
            </a:r>
          </a:p>
        </p:txBody>
      </p:sp>
      <p:grpSp>
        <p:nvGrpSpPr>
          <p:cNvPr id="23" name="Групувати 22"/>
          <p:cNvGrpSpPr/>
          <p:nvPr/>
        </p:nvGrpSpPr>
        <p:grpSpPr>
          <a:xfrm>
            <a:off x="111398" y="3140968"/>
            <a:ext cx="12105282" cy="2923514"/>
            <a:chOff x="108427" y="2299298"/>
            <a:chExt cx="12105282" cy="2923514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>
              <a:grayscl/>
            </a:blip>
            <a:srcRect l="37788" t="31806" r="44375" b="37820"/>
            <a:stretch/>
          </p:blipFill>
          <p:spPr>
            <a:xfrm>
              <a:off x="684491" y="2572640"/>
              <a:ext cx="1440160" cy="1379507"/>
            </a:xfrm>
            <a:prstGeom prst="rect">
              <a:avLst/>
            </a:prstGeom>
          </p:spPr>
        </p:pic>
        <p:grpSp>
          <p:nvGrpSpPr>
            <p:cNvPr id="22" name="Групувати 21"/>
            <p:cNvGrpSpPr/>
            <p:nvPr/>
          </p:nvGrpSpPr>
          <p:grpSpPr>
            <a:xfrm>
              <a:off x="108427" y="4133858"/>
              <a:ext cx="12105282" cy="1088954"/>
              <a:chOff x="108427" y="4133858"/>
              <a:chExt cx="12105282" cy="1088954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108427" y="4133858"/>
                <a:ext cx="259228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3200" dirty="0">
                    <a:latin typeface="+mj-lt"/>
                  </a:rPr>
                  <a:t>Технологічна спроможність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295800" y="4145594"/>
                <a:ext cx="36004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3200" dirty="0">
                    <a:latin typeface="+mj-lt"/>
                  </a:rPr>
                  <a:t>Економічна доцільність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9282073" y="4145594"/>
                <a:ext cx="293163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3200" dirty="0">
                    <a:latin typeface="+mj-lt"/>
                  </a:rPr>
                  <a:t>Наявність та доступність</a:t>
                </a:r>
              </a:p>
            </p:txBody>
          </p:sp>
        </p:grpSp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9000"/>
                      </a14:imgEffect>
                    </a14:imgLayer>
                  </a14:imgProps>
                </a:ext>
              </a:extLst>
            </a:blip>
            <a:srcRect l="22185" t="32528" r="69062" b="48627"/>
            <a:stretch/>
          </p:blipFill>
          <p:spPr>
            <a:xfrm>
              <a:off x="5562388" y="2564904"/>
              <a:ext cx="1067224" cy="1292395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5">
              <a:grayscl/>
            </a:blip>
            <a:srcRect l="69490" t="62600" r="21060" b="25850"/>
            <a:stretch/>
          </p:blipFill>
          <p:spPr>
            <a:xfrm>
              <a:off x="9811787" y="2299298"/>
              <a:ext cx="1872208" cy="1656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5174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Місце для вмісту 2"/>
          <p:cNvSpPr txBox="1">
            <a:spLocks/>
          </p:cNvSpPr>
          <p:nvPr/>
        </p:nvSpPr>
        <p:spPr>
          <a:xfrm>
            <a:off x="176486" y="2948403"/>
            <a:ext cx="4113412" cy="4856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uk-UA" sz="5400" b="1" dirty="0"/>
              <a:t>5 Гкал/год</a:t>
            </a:r>
          </a:p>
        </p:txBody>
      </p:sp>
      <p:sp>
        <p:nvSpPr>
          <p:cNvPr id="10" name="Місце для вмісту 2"/>
          <p:cNvSpPr txBox="1">
            <a:spLocks/>
          </p:cNvSpPr>
          <p:nvPr/>
        </p:nvSpPr>
        <p:spPr>
          <a:xfrm>
            <a:off x="7431933" y="2948403"/>
            <a:ext cx="4390210" cy="4856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ru-RU" sz="6000" b="1" dirty="0"/>
              <a:t>4 000 год/</a:t>
            </a:r>
            <a:r>
              <a:rPr lang="ru-RU" sz="6000" b="1" dirty="0" err="1"/>
              <a:t>рік</a:t>
            </a:r>
            <a:endParaRPr lang="uk-UA" sz="6000" b="1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0D43850-FC65-4691-8C06-C7BAAD8FF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32" y="1795954"/>
            <a:ext cx="10873208" cy="540566"/>
          </a:xfrm>
        </p:spPr>
        <p:txBody>
          <a:bodyPr>
            <a:noAutofit/>
          </a:bodyPr>
          <a:lstStyle/>
          <a:p>
            <a:pPr algn="ctr"/>
            <a:r>
              <a:rPr lang="uk-UA" sz="8800" dirty="0">
                <a:solidFill>
                  <a:schemeClr val="bg1">
                    <a:lumMod val="50000"/>
                  </a:schemeClr>
                </a:solidFill>
              </a:rPr>
              <a:t>Консервний завод </a:t>
            </a:r>
          </a:p>
        </p:txBody>
      </p:sp>
    </p:spTree>
    <p:extLst>
      <p:ext uri="{BB962C8B-B14F-4D97-AF65-F5344CB8AC3E}">
        <p14:creationId xmlns:p14="http://schemas.microsoft.com/office/powerpoint/2010/main" val="365791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4"/>
    </mc:Choice>
    <mc:Fallback xmlns="">
      <p:transition spd="slow" advTm="558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40" y="2283772"/>
            <a:ext cx="2268000" cy="2304323"/>
          </a:xfrm>
          <a:prstGeom prst="rect">
            <a:avLst/>
          </a:prstGeom>
        </p:spPr>
      </p:pic>
      <p:sp>
        <p:nvSpPr>
          <p:cNvPr id="16" name="Прямокутник 15"/>
          <p:cNvSpPr/>
          <p:nvPr/>
        </p:nvSpPr>
        <p:spPr>
          <a:xfrm>
            <a:off x="47328" y="44624"/>
            <a:ext cx="3024336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2119967"/>
            <a:ext cx="3668736" cy="267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0776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Місце для вмісту 2"/>
          <p:cNvSpPr txBox="1">
            <a:spLocks/>
          </p:cNvSpPr>
          <p:nvPr/>
        </p:nvSpPr>
        <p:spPr>
          <a:xfrm>
            <a:off x="264035" y="1001820"/>
            <a:ext cx="11538652" cy="1010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uk-UA" sz="6000" b="1" dirty="0"/>
              <a:t>20 000 Гкал/рік</a:t>
            </a:r>
          </a:p>
        </p:txBody>
      </p:sp>
      <p:sp>
        <p:nvSpPr>
          <p:cNvPr id="9" name="Місце для вмісту 2"/>
          <p:cNvSpPr txBox="1">
            <a:spLocks/>
          </p:cNvSpPr>
          <p:nvPr/>
        </p:nvSpPr>
        <p:spPr>
          <a:xfrm>
            <a:off x="264035" y="1347420"/>
            <a:ext cx="3091536" cy="48560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uk-UA" sz="3300" b="1" dirty="0"/>
              <a:t>5 Гкал/год</a:t>
            </a:r>
          </a:p>
        </p:txBody>
      </p:sp>
      <p:sp>
        <p:nvSpPr>
          <p:cNvPr id="10" name="Місце для вмісту 2"/>
          <p:cNvSpPr txBox="1">
            <a:spLocks/>
          </p:cNvSpPr>
          <p:nvPr/>
        </p:nvSpPr>
        <p:spPr>
          <a:xfrm>
            <a:off x="8711151" y="1347420"/>
            <a:ext cx="3091536" cy="4856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ru-RU" sz="3300" b="1" dirty="0"/>
              <a:t>4 000 год/</a:t>
            </a:r>
            <a:r>
              <a:rPr lang="ru-RU" sz="3300" b="1" dirty="0" err="1"/>
              <a:t>рік</a:t>
            </a:r>
            <a:endParaRPr lang="uk-UA" sz="3300" b="1" dirty="0"/>
          </a:p>
        </p:txBody>
      </p:sp>
    </p:spTree>
    <p:extLst>
      <p:ext uri="{BB962C8B-B14F-4D97-AF65-F5344CB8AC3E}">
        <p14:creationId xmlns:p14="http://schemas.microsoft.com/office/powerpoint/2010/main" val="331544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4"/>
    </mc:Choice>
    <mc:Fallback xmlns="">
      <p:transition spd="slow" advTm="5584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Місце для вмісту 2"/>
          <p:cNvSpPr>
            <a:spLocks noGrp="1"/>
          </p:cNvSpPr>
          <p:nvPr>
            <p:ph idx="1"/>
          </p:nvPr>
        </p:nvSpPr>
        <p:spPr>
          <a:xfrm>
            <a:off x="511339" y="2012373"/>
            <a:ext cx="4312228" cy="3390067"/>
          </a:xfrm>
        </p:spPr>
        <p:txBody>
          <a:bodyPr>
            <a:normAutofit/>
          </a:bodyPr>
          <a:lstStyle/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r>
              <a:rPr lang="uk-UA" sz="3300" dirty="0"/>
              <a:t>Природний газ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endParaRPr lang="uk-UA" sz="3300" dirty="0"/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endParaRPr lang="uk-UA" sz="3300" dirty="0"/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endParaRPr lang="uk-UA" sz="3300" dirty="0"/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endParaRPr lang="uk-UA" sz="3300" dirty="0"/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endParaRPr lang="uk-UA" sz="3300" dirty="0"/>
          </a:p>
        </p:txBody>
      </p:sp>
      <p:sp>
        <p:nvSpPr>
          <p:cNvPr id="8" name="Місце для вмісту 2"/>
          <p:cNvSpPr txBox="1">
            <a:spLocks/>
          </p:cNvSpPr>
          <p:nvPr/>
        </p:nvSpPr>
        <p:spPr>
          <a:xfrm>
            <a:off x="7490459" y="2012373"/>
            <a:ext cx="4312228" cy="3390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uk-UA" sz="3300" dirty="0"/>
              <a:t>Пелети з лушпиння</a:t>
            </a:r>
          </a:p>
          <a:p>
            <a:pPr marL="0" indent="0" algn="r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None/>
            </a:pPr>
            <a:endParaRPr lang="uk-UA" sz="3300" dirty="0"/>
          </a:p>
          <a:p>
            <a:pPr marL="0" indent="0" algn="r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None/>
            </a:pPr>
            <a:endParaRPr lang="uk-UA" sz="3300" dirty="0"/>
          </a:p>
          <a:p>
            <a:pPr marL="0" indent="0" algn="r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None/>
            </a:pPr>
            <a:endParaRPr lang="uk-UA" sz="3300" dirty="0"/>
          </a:p>
          <a:p>
            <a:pPr marL="0" indent="0" algn="r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None/>
            </a:pPr>
            <a:endParaRPr lang="uk-UA" sz="3300" dirty="0"/>
          </a:p>
        </p:txBody>
      </p:sp>
      <p:sp>
        <p:nvSpPr>
          <p:cNvPr id="5" name="Місце для вмісту 2"/>
          <p:cNvSpPr txBox="1">
            <a:spLocks/>
          </p:cNvSpPr>
          <p:nvPr/>
        </p:nvSpPr>
        <p:spPr>
          <a:xfrm>
            <a:off x="264035" y="1001820"/>
            <a:ext cx="11538652" cy="1010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uk-UA" sz="6000" b="1" dirty="0"/>
              <a:t>20 000 Гкал/рік</a:t>
            </a:r>
          </a:p>
        </p:txBody>
      </p:sp>
    </p:spTree>
    <p:extLst>
      <p:ext uri="{BB962C8B-B14F-4D97-AF65-F5344CB8AC3E}">
        <p14:creationId xmlns:p14="http://schemas.microsoft.com/office/powerpoint/2010/main" val="197927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4"/>
    </mc:Choice>
    <mc:Fallback xmlns="">
      <p:transition spd="slow" advTm="5584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Місце для вмісту 2"/>
          <p:cNvSpPr>
            <a:spLocks noGrp="1"/>
          </p:cNvSpPr>
          <p:nvPr>
            <p:ph idx="1"/>
          </p:nvPr>
        </p:nvSpPr>
        <p:spPr>
          <a:xfrm>
            <a:off x="511339" y="2012373"/>
            <a:ext cx="4312228" cy="3390067"/>
          </a:xfrm>
        </p:spPr>
        <p:txBody>
          <a:bodyPr>
            <a:normAutofit/>
          </a:bodyPr>
          <a:lstStyle/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r>
              <a:rPr lang="uk-UA" sz="3300" dirty="0"/>
              <a:t>Природний газ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r>
              <a:rPr lang="uk-UA" sz="3300" dirty="0"/>
              <a:t>120 м</a:t>
            </a:r>
            <a:r>
              <a:rPr lang="uk-UA" sz="3300" baseline="30000" dirty="0"/>
              <a:t>3 </a:t>
            </a:r>
            <a:r>
              <a:rPr lang="uk-UA" sz="3300" dirty="0"/>
              <a:t>/Гкал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endParaRPr lang="uk-UA" sz="3300" dirty="0"/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endParaRPr lang="uk-UA" sz="3300" dirty="0"/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endParaRPr lang="uk-UA" sz="3300" dirty="0"/>
          </a:p>
        </p:txBody>
      </p:sp>
      <p:sp>
        <p:nvSpPr>
          <p:cNvPr id="8" name="Місце для вмісту 2"/>
          <p:cNvSpPr txBox="1">
            <a:spLocks/>
          </p:cNvSpPr>
          <p:nvPr/>
        </p:nvSpPr>
        <p:spPr>
          <a:xfrm>
            <a:off x="7490459" y="2012373"/>
            <a:ext cx="4312228" cy="3390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uk-UA" sz="3300" dirty="0"/>
              <a:t>Пелети з лушпиння</a:t>
            </a:r>
          </a:p>
          <a:p>
            <a:pPr marL="0" indent="0" algn="r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uk-UA" sz="3300" dirty="0"/>
              <a:t>310 кг</a:t>
            </a:r>
            <a:r>
              <a:rPr lang="uk-UA" sz="3300" baseline="30000" dirty="0"/>
              <a:t> </a:t>
            </a:r>
            <a:r>
              <a:rPr lang="uk-UA" sz="3300" dirty="0"/>
              <a:t>/Гкал</a:t>
            </a:r>
          </a:p>
          <a:p>
            <a:pPr marL="0" indent="0" algn="r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None/>
            </a:pPr>
            <a:endParaRPr lang="uk-UA" sz="3300" dirty="0"/>
          </a:p>
          <a:p>
            <a:pPr marL="0" indent="0" algn="r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None/>
            </a:pPr>
            <a:endParaRPr lang="uk-UA" sz="3300" dirty="0"/>
          </a:p>
          <a:p>
            <a:pPr marL="0" indent="0" algn="r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None/>
            </a:pPr>
            <a:endParaRPr lang="uk-UA" sz="3300" dirty="0"/>
          </a:p>
        </p:txBody>
      </p:sp>
      <p:sp>
        <p:nvSpPr>
          <p:cNvPr id="5" name="Місце для вмісту 2"/>
          <p:cNvSpPr txBox="1">
            <a:spLocks/>
          </p:cNvSpPr>
          <p:nvPr/>
        </p:nvSpPr>
        <p:spPr>
          <a:xfrm>
            <a:off x="264035" y="1001820"/>
            <a:ext cx="11538652" cy="1010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uk-UA" sz="6000" b="1" dirty="0"/>
              <a:t>20 000 Гкал/рік</a:t>
            </a:r>
          </a:p>
        </p:txBody>
      </p:sp>
    </p:spTree>
    <p:extLst>
      <p:ext uri="{BB962C8B-B14F-4D97-AF65-F5344CB8AC3E}">
        <p14:creationId xmlns:p14="http://schemas.microsoft.com/office/powerpoint/2010/main" val="369908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4"/>
    </mc:Choice>
    <mc:Fallback xmlns="">
      <p:transition spd="slow" advTm="5584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Місце для вмісту 2"/>
          <p:cNvSpPr>
            <a:spLocks noGrp="1"/>
          </p:cNvSpPr>
          <p:nvPr>
            <p:ph idx="1"/>
          </p:nvPr>
        </p:nvSpPr>
        <p:spPr>
          <a:xfrm>
            <a:off x="511339" y="2012373"/>
            <a:ext cx="4312228" cy="3390067"/>
          </a:xfrm>
        </p:spPr>
        <p:txBody>
          <a:bodyPr>
            <a:normAutofit/>
          </a:bodyPr>
          <a:lstStyle/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r>
              <a:rPr lang="uk-UA" sz="3300" dirty="0"/>
              <a:t>Природний газ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r>
              <a:rPr lang="uk-UA" sz="3300" dirty="0"/>
              <a:t>120 м</a:t>
            </a:r>
            <a:r>
              <a:rPr lang="uk-UA" sz="3300" baseline="30000" dirty="0"/>
              <a:t>3 </a:t>
            </a:r>
            <a:r>
              <a:rPr lang="uk-UA" sz="3300" dirty="0"/>
              <a:t>/Гкал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r>
              <a:rPr lang="ru-RU" sz="3300" dirty="0"/>
              <a:t>2 400 </a:t>
            </a:r>
            <a:r>
              <a:rPr lang="uk-UA" sz="3300" dirty="0"/>
              <a:t>м</a:t>
            </a:r>
            <a:r>
              <a:rPr lang="uk-UA" sz="3300" baseline="30000" dirty="0"/>
              <a:t>3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endParaRPr lang="uk-UA" sz="3300" baseline="30000" dirty="0"/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endParaRPr lang="uk-UA" sz="3300" dirty="0"/>
          </a:p>
        </p:txBody>
      </p:sp>
      <p:sp>
        <p:nvSpPr>
          <p:cNvPr id="8" name="Місце для вмісту 2"/>
          <p:cNvSpPr txBox="1">
            <a:spLocks/>
          </p:cNvSpPr>
          <p:nvPr/>
        </p:nvSpPr>
        <p:spPr>
          <a:xfrm>
            <a:off x="7490459" y="2012373"/>
            <a:ext cx="4312228" cy="3390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uk-UA" sz="3300" dirty="0"/>
              <a:t>Пелети з лушпиння</a:t>
            </a:r>
          </a:p>
          <a:p>
            <a:pPr marL="0" indent="0" algn="r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uk-UA" sz="3300" dirty="0"/>
              <a:t>310 кг</a:t>
            </a:r>
            <a:r>
              <a:rPr lang="uk-UA" sz="3300" baseline="30000" dirty="0"/>
              <a:t> </a:t>
            </a:r>
            <a:r>
              <a:rPr lang="uk-UA" sz="3300" dirty="0"/>
              <a:t>/Гкал</a:t>
            </a:r>
          </a:p>
          <a:p>
            <a:pPr marL="0" indent="0" algn="r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ru-RU" sz="3300" dirty="0"/>
              <a:t>6 200 т</a:t>
            </a:r>
          </a:p>
          <a:p>
            <a:pPr marL="0" indent="0" algn="r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None/>
            </a:pPr>
            <a:endParaRPr lang="ru-RU" sz="3300" dirty="0"/>
          </a:p>
          <a:p>
            <a:pPr marL="0" indent="0" algn="r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None/>
            </a:pPr>
            <a:endParaRPr lang="uk-UA" sz="3300" dirty="0"/>
          </a:p>
        </p:txBody>
      </p:sp>
      <p:sp>
        <p:nvSpPr>
          <p:cNvPr id="5" name="Місце для вмісту 2"/>
          <p:cNvSpPr txBox="1">
            <a:spLocks/>
          </p:cNvSpPr>
          <p:nvPr/>
        </p:nvSpPr>
        <p:spPr>
          <a:xfrm>
            <a:off x="264035" y="1001820"/>
            <a:ext cx="11538652" cy="1010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uk-UA" sz="6000" b="1" dirty="0"/>
              <a:t>20 000 Гкал/рік</a:t>
            </a:r>
          </a:p>
        </p:txBody>
      </p:sp>
    </p:spTree>
    <p:extLst>
      <p:ext uri="{BB962C8B-B14F-4D97-AF65-F5344CB8AC3E}">
        <p14:creationId xmlns:p14="http://schemas.microsoft.com/office/powerpoint/2010/main" val="204809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4"/>
    </mc:Choice>
    <mc:Fallback xmlns="">
      <p:transition spd="slow" advTm="5584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Місце для вмісту 2"/>
          <p:cNvSpPr>
            <a:spLocks noGrp="1"/>
          </p:cNvSpPr>
          <p:nvPr>
            <p:ph idx="1"/>
          </p:nvPr>
        </p:nvSpPr>
        <p:spPr>
          <a:xfrm>
            <a:off x="511339" y="2012373"/>
            <a:ext cx="4312228" cy="3390067"/>
          </a:xfrm>
        </p:spPr>
        <p:txBody>
          <a:bodyPr>
            <a:normAutofit/>
          </a:bodyPr>
          <a:lstStyle/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r>
              <a:rPr lang="uk-UA" sz="3300" dirty="0"/>
              <a:t>Природний газ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r>
              <a:rPr lang="uk-UA" sz="3300" dirty="0"/>
              <a:t>120 м</a:t>
            </a:r>
            <a:r>
              <a:rPr lang="uk-UA" sz="3300" baseline="30000" dirty="0"/>
              <a:t>3 </a:t>
            </a:r>
            <a:r>
              <a:rPr lang="uk-UA" sz="3300" dirty="0"/>
              <a:t>/Гкал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r>
              <a:rPr lang="ru-RU" sz="3300" dirty="0"/>
              <a:t>2 400 </a:t>
            </a:r>
            <a:r>
              <a:rPr lang="uk-UA" sz="3300" dirty="0"/>
              <a:t>м</a:t>
            </a:r>
            <a:r>
              <a:rPr lang="uk-UA" sz="3300" baseline="30000" dirty="0"/>
              <a:t>3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r>
              <a:rPr lang="ru-RU" sz="3300" dirty="0"/>
              <a:t>9 000 </a:t>
            </a:r>
            <a:r>
              <a:rPr lang="ru-RU" sz="3300" dirty="0" err="1"/>
              <a:t>грн</a:t>
            </a:r>
            <a:r>
              <a:rPr lang="ru-RU" sz="3300" dirty="0"/>
              <a:t>/тис </a:t>
            </a:r>
            <a:r>
              <a:rPr lang="uk-UA" sz="3300" dirty="0"/>
              <a:t>м</a:t>
            </a:r>
            <a:r>
              <a:rPr lang="uk-UA" sz="3300" baseline="30000" dirty="0"/>
              <a:t>3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endParaRPr lang="uk-UA" sz="3300" baseline="30000" dirty="0"/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endParaRPr lang="uk-UA" sz="3300" baseline="30000" dirty="0"/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endParaRPr lang="uk-UA" sz="3300" baseline="30000" dirty="0"/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endParaRPr lang="uk-UA" sz="3300" baseline="30000" dirty="0"/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endParaRPr lang="uk-UA" sz="3300" dirty="0"/>
          </a:p>
        </p:txBody>
      </p:sp>
      <p:sp>
        <p:nvSpPr>
          <p:cNvPr id="8" name="Місце для вмісту 2"/>
          <p:cNvSpPr txBox="1">
            <a:spLocks/>
          </p:cNvSpPr>
          <p:nvPr/>
        </p:nvSpPr>
        <p:spPr>
          <a:xfrm>
            <a:off x="7490459" y="2012373"/>
            <a:ext cx="4312228" cy="3390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uk-UA" sz="3300" dirty="0"/>
              <a:t>Пелети з лушпиння</a:t>
            </a:r>
          </a:p>
          <a:p>
            <a:pPr marL="0" indent="0" algn="r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uk-UA" sz="3300" dirty="0"/>
              <a:t>310 кг</a:t>
            </a:r>
            <a:r>
              <a:rPr lang="uk-UA" sz="3300" baseline="30000" dirty="0"/>
              <a:t> </a:t>
            </a:r>
            <a:r>
              <a:rPr lang="uk-UA" sz="3300" dirty="0"/>
              <a:t>/Гкал</a:t>
            </a:r>
          </a:p>
          <a:p>
            <a:pPr marL="0" indent="0" algn="r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ru-RU" sz="3300" dirty="0"/>
              <a:t>6 200 т</a:t>
            </a:r>
          </a:p>
          <a:p>
            <a:pPr marL="0" indent="0" algn="r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r>
              <a:rPr lang="ru-RU" sz="3300" dirty="0"/>
              <a:t>1 200 </a:t>
            </a:r>
            <a:r>
              <a:rPr lang="ru-RU" sz="3300" dirty="0" err="1"/>
              <a:t>грн</a:t>
            </a:r>
            <a:r>
              <a:rPr lang="ru-RU" sz="3300" dirty="0"/>
              <a:t>/т</a:t>
            </a:r>
            <a:endParaRPr lang="uk-UA" sz="3300" baseline="30000" dirty="0"/>
          </a:p>
          <a:p>
            <a:pPr marL="0" indent="0" algn="r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endParaRPr lang="uk-UA" sz="3300" baseline="30000" dirty="0"/>
          </a:p>
          <a:p>
            <a:pPr marL="0" indent="0" algn="r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None/>
            </a:pPr>
            <a:endParaRPr lang="ru-RU" sz="3300" dirty="0"/>
          </a:p>
          <a:p>
            <a:pPr marL="0" indent="0" algn="r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None/>
            </a:pPr>
            <a:endParaRPr lang="ru-RU" sz="3300" dirty="0"/>
          </a:p>
          <a:p>
            <a:pPr marL="0" indent="0" algn="r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None/>
            </a:pPr>
            <a:endParaRPr lang="uk-UA" sz="3300" dirty="0"/>
          </a:p>
        </p:txBody>
      </p:sp>
      <p:sp>
        <p:nvSpPr>
          <p:cNvPr id="5" name="Місце для вмісту 2"/>
          <p:cNvSpPr txBox="1">
            <a:spLocks/>
          </p:cNvSpPr>
          <p:nvPr/>
        </p:nvSpPr>
        <p:spPr>
          <a:xfrm>
            <a:off x="264035" y="1001820"/>
            <a:ext cx="11538652" cy="1010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uk-UA" sz="6000" b="1" dirty="0"/>
              <a:t>20 000 Гкал/рік</a:t>
            </a:r>
          </a:p>
        </p:txBody>
      </p:sp>
    </p:spTree>
    <p:extLst>
      <p:ext uri="{BB962C8B-B14F-4D97-AF65-F5344CB8AC3E}">
        <p14:creationId xmlns:p14="http://schemas.microsoft.com/office/powerpoint/2010/main" val="144111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4"/>
    </mc:Choice>
    <mc:Fallback xmlns="">
      <p:transition spd="slow" advTm="5584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Місце для вмісту 2"/>
          <p:cNvSpPr>
            <a:spLocks noGrp="1"/>
          </p:cNvSpPr>
          <p:nvPr>
            <p:ph idx="1"/>
          </p:nvPr>
        </p:nvSpPr>
        <p:spPr>
          <a:xfrm>
            <a:off x="511339" y="2012373"/>
            <a:ext cx="4312228" cy="3390067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r>
              <a:rPr lang="uk-UA" sz="3300" dirty="0"/>
              <a:t>Природний газ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r>
              <a:rPr lang="uk-UA" sz="3300" dirty="0"/>
              <a:t>120 м</a:t>
            </a:r>
            <a:r>
              <a:rPr lang="uk-UA" sz="3300" baseline="30000" dirty="0"/>
              <a:t>3 </a:t>
            </a:r>
            <a:r>
              <a:rPr lang="uk-UA" sz="3300" dirty="0"/>
              <a:t>/Гкал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r>
              <a:rPr lang="ru-RU" sz="3300" dirty="0"/>
              <a:t>2 400 </a:t>
            </a:r>
            <a:r>
              <a:rPr lang="uk-UA" sz="3300" dirty="0"/>
              <a:t>м</a:t>
            </a:r>
            <a:r>
              <a:rPr lang="uk-UA" sz="3300" baseline="30000" dirty="0"/>
              <a:t>3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r>
              <a:rPr lang="ru-RU" sz="3300" dirty="0"/>
              <a:t>9 000 </a:t>
            </a:r>
            <a:r>
              <a:rPr lang="ru-RU" sz="3300" dirty="0" err="1"/>
              <a:t>грн</a:t>
            </a:r>
            <a:r>
              <a:rPr lang="ru-RU" sz="3300" dirty="0"/>
              <a:t>/тис </a:t>
            </a:r>
            <a:r>
              <a:rPr lang="uk-UA" sz="3300" dirty="0"/>
              <a:t>м</a:t>
            </a:r>
            <a:r>
              <a:rPr lang="uk-UA" sz="3300" baseline="30000" dirty="0"/>
              <a:t>3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r>
              <a:rPr lang="ru-RU" sz="3300" dirty="0"/>
              <a:t>21 600 000 </a:t>
            </a:r>
            <a:r>
              <a:rPr lang="ru-RU" sz="3300" dirty="0" err="1"/>
              <a:t>грн</a:t>
            </a:r>
            <a:endParaRPr lang="uk-UA" sz="3300" baseline="30000" dirty="0"/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endParaRPr lang="uk-UA" sz="3300" baseline="30000" dirty="0"/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endParaRPr lang="uk-UA" sz="3300" baseline="30000" dirty="0"/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endParaRPr lang="uk-UA" sz="3300" baseline="30000" dirty="0"/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endParaRPr lang="uk-UA" sz="3300" dirty="0"/>
          </a:p>
        </p:txBody>
      </p:sp>
      <p:sp>
        <p:nvSpPr>
          <p:cNvPr id="8" name="Місце для вмісту 2"/>
          <p:cNvSpPr txBox="1">
            <a:spLocks/>
          </p:cNvSpPr>
          <p:nvPr/>
        </p:nvSpPr>
        <p:spPr>
          <a:xfrm>
            <a:off x="7490459" y="2012373"/>
            <a:ext cx="4312228" cy="339006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None/>
              <a:defRPr sz="3300">
                <a:latin typeface="+mj-lt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j-lt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j-lt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+mj-lt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+mj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r"/>
            <a:r>
              <a:rPr lang="uk-UA" dirty="0"/>
              <a:t>Пелети з лушпиння</a:t>
            </a:r>
          </a:p>
          <a:p>
            <a:pPr algn="r"/>
            <a:r>
              <a:rPr lang="uk-UA" dirty="0"/>
              <a:t>310 кг /Гкал</a:t>
            </a:r>
          </a:p>
          <a:p>
            <a:pPr algn="r"/>
            <a:r>
              <a:rPr lang="ru-RU" dirty="0"/>
              <a:t>6 200 т</a:t>
            </a:r>
          </a:p>
          <a:p>
            <a:pPr algn="r"/>
            <a:r>
              <a:rPr lang="ru-RU" dirty="0"/>
              <a:t>1 200 </a:t>
            </a:r>
            <a:r>
              <a:rPr lang="ru-RU" dirty="0" err="1"/>
              <a:t>грн</a:t>
            </a:r>
            <a:r>
              <a:rPr lang="ru-RU" dirty="0"/>
              <a:t>/т</a:t>
            </a:r>
            <a:endParaRPr lang="uk-UA" dirty="0"/>
          </a:p>
          <a:p>
            <a:pPr algn="r"/>
            <a:r>
              <a:rPr lang="ru-RU" dirty="0"/>
              <a:t>7 440 000 </a:t>
            </a:r>
            <a:r>
              <a:rPr lang="ru-RU" dirty="0" err="1"/>
              <a:t>грн</a:t>
            </a:r>
            <a:endParaRPr lang="uk-UA" dirty="0"/>
          </a:p>
          <a:p>
            <a:pPr algn="r"/>
            <a:endParaRPr lang="ru-RU" dirty="0"/>
          </a:p>
          <a:p>
            <a:pPr algn="r"/>
            <a:endParaRPr lang="ru-RU" dirty="0"/>
          </a:p>
          <a:p>
            <a:pPr algn="r"/>
            <a:endParaRPr lang="uk-UA" dirty="0"/>
          </a:p>
        </p:txBody>
      </p:sp>
      <p:sp>
        <p:nvSpPr>
          <p:cNvPr id="5" name="Місце для вмісту 2"/>
          <p:cNvSpPr txBox="1">
            <a:spLocks/>
          </p:cNvSpPr>
          <p:nvPr/>
        </p:nvSpPr>
        <p:spPr>
          <a:xfrm>
            <a:off x="264035" y="1001820"/>
            <a:ext cx="11538652" cy="1010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uk-UA" sz="6000" b="1" dirty="0"/>
              <a:t>20 000 Гкал/рік</a:t>
            </a:r>
          </a:p>
        </p:txBody>
      </p:sp>
    </p:spTree>
    <p:extLst>
      <p:ext uri="{BB962C8B-B14F-4D97-AF65-F5344CB8AC3E}">
        <p14:creationId xmlns:p14="http://schemas.microsoft.com/office/powerpoint/2010/main" val="360657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4"/>
    </mc:Choice>
    <mc:Fallback xmlns="">
      <p:transition spd="slow" advTm="5584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Місце для вмісту 2"/>
          <p:cNvSpPr>
            <a:spLocks noGrp="1"/>
          </p:cNvSpPr>
          <p:nvPr>
            <p:ph idx="1"/>
          </p:nvPr>
        </p:nvSpPr>
        <p:spPr>
          <a:xfrm>
            <a:off x="511339" y="2012373"/>
            <a:ext cx="4312228" cy="3390067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r>
              <a:rPr lang="uk-UA" sz="3300" dirty="0">
                <a:solidFill>
                  <a:schemeClr val="bg1">
                    <a:lumMod val="65000"/>
                  </a:schemeClr>
                </a:solidFill>
              </a:rPr>
              <a:t>Природний газ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r>
              <a:rPr lang="uk-UA" sz="3300" dirty="0">
                <a:solidFill>
                  <a:schemeClr val="bg1">
                    <a:lumMod val="65000"/>
                  </a:schemeClr>
                </a:solidFill>
              </a:rPr>
              <a:t>120 м</a:t>
            </a:r>
            <a:r>
              <a:rPr lang="uk-UA" sz="3300" baseline="30000" dirty="0">
                <a:solidFill>
                  <a:schemeClr val="bg1">
                    <a:lumMod val="65000"/>
                  </a:schemeClr>
                </a:solidFill>
              </a:rPr>
              <a:t>3 </a:t>
            </a:r>
            <a:r>
              <a:rPr lang="uk-UA" sz="3300" dirty="0">
                <a:solidFill>
                  <a:schemeClr val="bg1">
                    <a:lumMod val="65000"/>
                  </a:schemeClr>
                </a:solidFill>
              </a:rPr>
              <a:t>/Гкал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r>
              <a:rPr lang="ru-RU" sz="3300" dirty="0">
                <a:solidFill>
                  <a:schemeClr val="bg1">
                    <a:lumMod val="65000"/>
                  </a:schemeClr>
                </a:solidFill>
              </a:rPr>
              <a:t>2 400 </a:t>
            </a:r>
            <a:r>
              <a:rPr lang="uk-UA" sz="3300" dirty="0">
                <a:solidFill>
                  <a:schemeClr val="bg1">
                    <a:lumMod val="65000"/>
                  </a:schemeClr>
                </a:solidFill>
              </a:rPr>
              <a:t>м</a:t>
            </a:r>
            <a:r>
              <a:rPr lang="uk-UA" sz="3300" baseline="30000" dirty="0">
                <a:solidFill>
                  <a:schemeClr val="bg1">
                    <a:lumMod val="65000"/>
                  </a:schemeClr>
                </a:solidFill>
              </a:rPr>
              <a:t>3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r>
              <a:rPr lang="ru-RU" sz="3300" dirty="0">
                <a:solidFill>
                  <a:schemeClr val="bg1">
                    <a:lumMod val="65000"/>
                  </a:schemeClr>
                </a:solidFill>
              </a:rPr>
              <a:t>9 000 </a:t>
            </a:r>
            <a:r>
              <a:rPr lang="ru-RU" sz="3300" dirty="0" err="1">
                <a:solidFill>
                  <a:schemeClr val="bg1">
                    <a:lumMod val="65000"/>
                  </a:schemeClr>
                </a:solidFill>
              </a:rPr>
              <a:t>грн</a:t>
            </a:r>
            <a:r>
              <a:rPr lang="ru-RU" sz="3300" dirty="0">
                <a:solidFill>
                  <a:schemeClr val="bg1">
                    <a:lumMod val="65000"/>
                  </a:schemeClr>
                </a:solidFill>
              </a:rPr>
              <a:t>/тис </a:t>
            </a:r>
            <a:r>
              <a:rPr lang="uk-UA" sz="3300" dirty="0">
                <a:solidFill>
                  <a:schemeClr val="bg1">
                    <a:lumMod val="65000"/>
                  </a:schemeClr>
                </a:solidFill>
              </a:rPr>
              <a:t>м</a:t>
            </a:r>
            <a:r>
              <a:rPr lang="uk-UA" sz="3300" baseline="30000" dirty="0">
                <a:solidFill>
                  <a:schemeClr val="bg1">
                    <a:lumMod val="65000"/>
                  </a:schemeClr>
                </a:solidFill>
              </a:rPr>
              <a:t>3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r>
              <a:rPr lang="ru-RU" sz="3300" dirty="0">
                <a:solidFill>
                  <a:schemeClr val="bg1">
                    <a:lumMod val="65000"/>
                  </a:schemeClr>
                </a:solidFill>
              </a:rPr>
              <a:t>21 600 000 </a:t>
            </a:r>
            <a:r>
              <a:rPr lang="ru-RU" sz="3300" dirty="0" err="1">
                <a:solidFill>
                  <a:schemeClr val="bg1">
                    <a:lumMod val="65000"/>
                  </a:schemeClr>
                </a:solidFill>
              </a:rPr>
              <a:t>грн</a:t>
            </a:r>
            <a:endParaRPr lang="uk-UA" sz="3300" baseline="300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endParaRPr lang="uk-UA" sz="3300" baseline="300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endParaRPr lang="uk-UA" sz="3300" baseline="300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endParaRPr lang="uk-UA" sz="3300" baseline="300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endParaRPr lang="uk-UA" sz="33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Місце для вмісту 2"/>
          <p:cNvSpPr txBox="1">
            <a:spLocks/>
          </p:cNvSpPr>
          <p:nvPr/>
        </p:nvSpPr>
        <p:spPr>
          <a:xfrm>
            <a:off x="7490459" y="2012373"/>
            <a:ext cx="4312228" cy="339006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None/>
              <a:defRPr sz="3300">
                <a:latin typeface="+mj-lt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j-lt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j-lt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+mj-lt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+mj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r"/>
            <a:r>
              <a:rPr lang="uk-UA" dirty="0">
                <a:solidFill>
                  <a:schemeClr val="bg1">
                    <a:lumMod val="65000"/>
                  </a:schemeClr>
                </a:solidFill>
              </a:rPr>
              <a:t>Пелети з лушпиння</a:t>
            </a:r>
          </a:p>
          <a:p>
            <a:pPr algn="r"/>
            <a:r>
              <a:rPr lang="uk-UA" dirty="0">
                <a:solidFill>
                  <a:schemeClr val="bg1">
                    <a:lumMod val="65000"/>
                  </a:schemeClr>
                </a:solidFill>
              </a:rPr>
              <a:t>310 кг /Гкал</a:t>
            </a:r>
          </a:p>
          <a:p>
            <a:pPr algn="r"/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6 200 т</a:t>
            </a:r>
          </a:p>
          <a:p>
            <a:pPr algn="r"/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1 200 </a:t>
            </a:r>
            <a:r>
              <a:rPr lang="ru-RU" dirty="0" err="1">
                <a:solidFill>
                  <a:schemeClr val="bg1">
                    <a:lumMod val="65000"/>
                  </a:schemeClr>
                </a:solidFill>
              </a:rPr>
              <a:t>грн</a:t>
            </a: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/т</a:t>
            </a:r>
            <a:endParaRPr lang="uk-UA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7 440 000 </a:t>
            </a:r>
            <a:r>
              <a:rPr lang="ru-RU" dirty="0" err="1">
                <a:solidFill>
                  <a:schemeClr val="bg1">
                    <a:lumMod val="65000"/>
                  </a:schemeClr>
                </a:solidFill>
              </a:rPr>
              <a:t>грн</a:t>
            </a:r>
            <a:endParaRPr lang="uk-UA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ru-RU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ru-RU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uk-UA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Місце для вмісту 2"/>
          <p:cNvSpPr txBox="1">
            <a:spLocks/>
          </p:cNvSpPr>
          <p:nvPr/>
        </p:nvSpPr>
        <p:spPr>
          <a:xfrm>
            <a:off x="264035" y="1001820"/>
            <a:ext cx="11538652" cy="1010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uk-UA" sz="6000" b="1" dirty="0"/>
              <a:t>20 000 Гкал/рік</a:t>
            </a:r>
          </a:p>
        </p:txBody>
      </p:sp>
      <p:sp>
        <p:nvSpPr>
          <p:cNvPr id="7" name="Місце для вмісту 2">
            <a:extLst>
              <a:ext uri="{FF2B5EF4-FFF2-40B4-BE49-F238E27FC236}">
                <a16:creationId xmlns:a16="http://schemas.microsoft.com/office/drawing/2014/main" id="{71AD03D7-E0C8-488D-9ED5-8A21130957A1}"/>
              </a:ext>
            </a:extLst>
          </p:cNvPr>
          <p:cNvSpPr txBox="1">
            <a:spLocks/>
          </p:cNvSpPr>
          <p:nvPr/>
        </p:nvSpPr>
        <p:spPr>
          <a:xfrm>
            <a:off x="264035" y="5402440"/>
            <a:ext cx="11538652" cy="1010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uk-UA" sz="6000" b="1" dirty="0"/>
              <a:t>  14 160 000 грн</a:t>
            </a:r>
          </a:p>
        </p:txBody>
      </p:sp>
    </p:spTree>
    <p:extLst>
      <p:ext uri="{BB962C8B-B14F-4D97-AF65-F5344CB8AC3E}">
        <p14:creationId xmlns:p14="http://schemas.microsoft.com/office/powerpoint/2010/main" val="114796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4"/>
    </mc:Choice>
    <mc:Fallback xmlns="">
      <p:transition spd="slow" advTm="5584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Місце для вмісту 2"/>
          <p:cNvSpPr>
            <a:spLocks noGrp="1"/>
          </p:cNvSpPr>
          <p:nvPr>
            <p:ph idx="1"/>
          </p:nvPr>
        </p:nvSpPr>
        <p:spPr>
          <a:xfrm>
            <a:off x="511339" y="2012373"/>
            <a:ext cx="4312228" cy="3390067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r>
              <a:rPr lang="uk-UA" sz="3300" dirty="0">
                <a:solidFill>
                  <a:schemeClr val="bg1">
                    <a:lumMod val="65000"/>
                  </a:schemeClr>
                </a:solidFill>
              </a:rPr>
              <a:t>Природний газ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r>
              <a:rPr lang="uk-UA" sz="3300" dirty="0">
                <a:solidFill>
                  <a:schemeClr val="bg1">
                    <a:lumMod val="65000"/>
                  </a:schemeClr>
                </a:solidFill>
              </a:rPr>
              <a:t>120 м</a:t>
            </a:r>
            <a:r>
              <a:rPr lang="uk-UA" sz="3300" baseline="30000" dirty="0">
                <a:solidFill>
                  <a:schemeClr val="bg1">
                    <a:lumMod val="65000"/>
                  </a:schemeClr>
                </a:solidFill>
              </a:rPr>
              <a:t>3 </a:t>
            </a:r>
            <a:r>
              <a:rPr lang="uk-UA" sz="3300" dirty="0">
                <a:solidFill>
                  <a:schemeClr val="bg1">
                    <a:lumMod val="65000"/>
                  </a:schemeClr>
                </a:solidFill>
              </a:rPr>
              <a:t>/Гкал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r>
              <a:rPr lang="ru-RU" sz="3300" dirty="0">
                <a:solidFill>
                  <a:schemeClr val="bg1">
                    <a:lumMod val="65000"/>
                  </a:schemeClr>
                </a:solidFill>
              </a:rPr>
              <a:t>2 400 </a:t>
            </a:r>
            <a:r>
              <a:rPr lang="uk-UA" sz="3300" dirty="0">
                <a:solidFill>
                  <a:schemeClr val="bg1">
                    <a:lumMod val="65000"/>
                  </a:schemeClr>
                </a:solidFill>
              </a:rPr>
              <a:t>м</a:t>
            </a:r>
            <a:r>
              <a:rPr lang="uk-UA" sz="3300" baseline="30000" dirty="0">
                <a:solidFill>
                  <a:schemeClr val="bg1">
                    <a:lumMod val="65000"/>
                  </a:schemeClr>
                </a:solidFill>
              </a:rPr>
              <a:t>3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r>
              <a:rPr lang="ru-RU" sz="3300" dirty="0">
                <a:solidFill>
                  <a:schemeClr val="bg1">
                    <a:lumMod val="65000"/>
                  </a:schemeClr>
                </a:solidFill>
              </a:rPr>
              <a:t>9 000 </a:t>
            </a:r>
            <a:r>
              <a:rPr lang="ru-RU" sz="3300" dirty="0" err="1">
                <a:solidFill>
                  <a:schemeClr val="bg1">
                    <a:lumMod val="65000"/>
                  </a:schemeClr>
                </a:solidFill>
              </a:rPr>
              <a:t>грн</a:t>
            </a:r>
            <a:r>
              <a:rPr lang="ru-RU" sz="3300" dirty="0">
                <a:solidFill>
                  <a:schemeClr val="bg1">
                    <a:lumMod val="65000"/>
                  </a:schemeClr>
                </a:solidFill>
              </a:rPr>
              <a:t>/тис </a:t>
            </a:r>
            <a:r>
              <a:rPr lang="uk-UA" sz="3300" dirty="0">
                <a:solidFill>
                  <a:schemeClr val="bg1">
                    <a:lumMod val="65000"/>
                  </a:schemeClr>
                </a:solidFill>
              </a:rPr>
              <a:t>м</a:t>
            </a:r>
            <a:r>
              <a:rPr lang="uk-UA" sz="3300" baseline="30000" dirty="0">
                <a:solidFill>
                  <a:schemeClr val="bg1">
                    <a:lumMod val="65000"/>
                  </a:schemeClr>
                </a:solidFill>
              </a:rPr>
              <a:t>3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r>
              <a:rPr lang="ru-RU" sz="3300" dirty="0">
                <a:solidFill>
                  <a:schemeClr val="bg1">
                    <a:lumMod val="65000"/>
                  </a:schemeClr>
                </a:solidFill>
              </a:rPr>
              <a:t>21 600 000 </a:t>
            </a:r>
            <a:r>
              <a:rPr lang="ru-RU" sz="3300" dirty="0" err="1">
                <a:solidFill>
                  <a:schemeClr val="bg1">
                    <a:lumMod val="65000"/>
                  </a:schemeClr>
                </a:solidFill>
              </a:rPr>
              <a:t>грн</a:t>
            </a:r>
            <a:endParaRPr lang="uk-UA" sz="3300" baseline="300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endParaRPr lang="uk-UA" sz="3300" baseline="300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endParaRPr lang="uk-UA" sz="3300" baseline="300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endParaRPr lang="uk-UA" sz="3300" baseline="300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</a:pPr>
            <a:endParaRPr lang="uk-UA" sz="33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Місце для вмісту 2"/>
          <p:cNvSpPr txBox="1">
            <a:spLocks/>
          </p:cNvSpPr>
          <p:nvPr/>
        </p:nvSpPr>
        <p:spPr>
          <a:xfrm>
            <a:off x="7490459" y="2012373"/>
            <a:ext cx="4312228" cy="339006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indent="0">
              <a:lnSpc>
                <a:spcPct val="14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None/>
              <a:defRPr sz="3300">
                <a:latin typeface="+mj-lt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j-lt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j-lt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+mj-lt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+mj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r"/>
            <a:r>
              <a:rPr lang="uk-UA" dirty="0">
                <a:solidFill>
                  <a:schemeClr val="bg1">
                    <a:lumMod val="65000"/>
                  </a:schemeClr>
                </a:solidFill>
              </a:rPr>
              <a:t>Пелети з лушпиння</a:t>
            </a:r>
          </a:p>
          <a:p>
            <a:pPr algn="r"/>
            <a:r>
              <a:rPr lang="uk-UA" dirty="0">
                <a:solidFill>
                  <a:schemeClr val="bg1">
                    <a:lumMod val="65000"/>
                  </a:schemeClr>
                </a:solidFill>
              </a:rPr>
              <a:t>310 кг /Гкал</a:t>
            </a:r>
          </a:p>
          <a:p>
            <a:pPr algn="r"/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6 200 т</a:t>
            </a:r>
          </a:p>
          <a:p>
            <a:pPr algn="r"/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1 200 </a:t>
            </a:r>
            <a:r>
              <a:rPr lang="ru-RU" dirty="0" err="1">
                <a:solidFill>
                  <a:schemeClr val="bg1">
                    <a:lumMod val="65000"/>
                  </a:schemeClr>
                </a:solidFill>
              </a:rPr>
              <a:t>грн</a:t>
            </a: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/т</a:t>
            </a:r>
            <a:endParaRPr lang="uk-UA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7 440 000 </a:t>
            </a:r>
            <a:r>
              <a:rPr lang="ru-RU" dirty="0" err="1">
                <a:solidFill>
                  <a:schemeClr val="bg1">
                    <a:lumMod val="65000"/>
                  </a:schemeClr>
                </a:solidFill>
              </a:rPr>
              <a:t>грн</a:t>
            </a:r>
            <a:endParaRPr lang="uk-UA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ru-RU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ru-RU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uk-UA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Місце для вмісту 2"/>
          <p:cNvSpPr txBox="1">
            <a:spLocks/>
          </p:cNvSpPr>
          <p:nvPr/>
        </p:nvSpPr>
        <p:spPr>
          <a:xfrm>
            <a:off x="264035" y="1001820"/>
            <a:ext cx="11538652" cy="1010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uk-UA" sz="6000" b="1" dirty="0">
                <a:solidFill>
                  <a:srgbClr val="FF0000"/>
                </a:solidFill>
              </a:rPr>
              <a:t>14 млн грн</a:t>
            </a:r>
          </a:p>
        </p:txBody>
      </p:sp>
      <p:sp>
        <p:nvSpPr>
          <p:cNvPr id="7" name="Місце для вмісту 2">
            <a:extLst>
              <a:ext uri="{FF2B5EF4-FFF2-40B4-BE49-F238E27FC236}">
                <a16:creationId xmlns:a16="http://schemas.microsoft.com/office/drawing/2014/main" id="{71AD03D7-E0C8-488D-9ED5-8A21130957A1}"/>
              </a:ext>
            </a:extLst>
          </p:cNvPr>
          <p:cNvSpPr txBox="1">
            <a:spLocks/>
          </p:cNvSpPr>
          <p:nvPr/>
        </p:nvSpPr>
        <p:spPr>
          <a:xfrm>
            <a:off x="264035" y="5402440"/>
            <a:ext cx="11538652" cy="1010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uk-UA" sz="6000" b="1" dirty="0">
                <a:solidFill>
                  <a:srgbClr val="FF0000"/>
                </a:solidFill>
              </a:rPr>
              <a:t>  67%</a:t>
            </a:r>
          </a:p>
        </p:txBody>
      </p:sp>
    </p:spTree>
    <p:extLst>
      <p:ext uri="{BB962C8B-B14F-4D97-AF65-F5344CB8AC3E}">
        <p14:creationId xmlns:p14="http://schemas.microsoft.com/office/powerpoint/2010/main" val="419203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4"/>
    </mc:Choice>
    <mc:Fallback xmlns="">
      <p:transition spd="slow" advTm="5584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Місце для вмісту 2"/>
          <p:cNvSpPr>
            <a:spLocks noGrp="1"/>
          </p:cNvSpPr>
          <p:nvPr>
            <p:ph idx="1"/>
          </p:nvPr>
        </p:nvSpPr>
        <p:spPr>
          <a:xfrm>
            <a:off x="194944" y="1693663"/>
            <a:ext cx="5551055" cy="29033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8600" b="1" dirty="0"/>
              <a:t>9 млн грн</a:t>
            </a:r>
          </a:p>
          <a:p>
            <a:pPr marL="0" indent="0" algn="ctr">
              <a:buNone/>
            </a:pPr>
            <a:r>
              <a:rPr lang="uk-UA" sz="5400" dirty="0">
                <a:solidFill>
                  <a:schemeClr val="bg1">
                    <a:lumMod val="50000"/>
                  </a:schemeClr>
                </a:solidFill>
              </a:rPr>
              <a:t>вартість модернізації</a:t>
            </a:r>
          </a:p>
        </p:txBody>
      </p:sp>
      <p:sp>
        <p:nvSpPr>
          <p:cNvPr id="6" name="Місце для вмісту 2"/>
          <p:cNvSpPr txBox="1">
            <a:spLocks/>
          </p:cNvSpPr>
          <p:nvPr/>
        </p:nvSpPr>
        <p:spPr>
          <a:xfrm>
            <a:off x="6413788" y="1710809"/>
            <a:ext cx="5551055" cy="2903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uk-UA" sz="8600" b="1" dirty="0"/>
              <a:t>14 млн грн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uk-UA" sz="5400" dirty="0">
                <a:solidFill>
                  <a:schemeClr val="bg1">
                    <a:lumMod val="50000"/>
                  </a:schemeClr>
                </a:solidFill>
              </a:rPr>
              <a:t>економія </a:t>
            </a:r>
            <a:br>
              <a:rPr lang="uk-UA" sz="5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uk-UA" sz="5400" dirty="0">
                <a:solidFill>
                  <a:schemeClr val="bg1">
                    <a:lumMod val="50000"/>
                  </a:schemeClr>
                </a:solidFill>
              </a:rPr>
              <a:t>на паливі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146700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0" y="1977303"/>
            <a:ext cx="12192000" cy="290339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uk-UA" sz="8000" b="1" dirty="0"/>
              <a:t> менше 1 року</a:t>
            </a:r>
          </a:p>
          <a:p>
            <a:pPr marL="0" indent="0" algn="ctr">
              <a:buNone/>
            </a:pPr>
            <a:r>
              <a:rPr lang="uk-UA" sz="8000" dirty="0">
                <a:solidFill>
                  <a:schemeClr val="bg1">
                    <a:lumMod val="50000"/>
                  </a:schemeClr>
                </a:solidFill>
              </a:rPr>
              <a:t>строк окупності </a:t>
            </a:r>
            <a:br>
              <a:rPr lang="uk-UA" sz="8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uk-UA" sz="8000" dirty="0">
                <a:solidFill>
                  <a:schemeClr val="bg1">
                    <a:lumMod val="50000"/>
                  </a:schemeClr>
                </a:solidFill>
              </a:rPr>
              <a:t>інвестицій</a:t>
            </a:r>
            <a:endParaRPr lang="uk-UA" sz="115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72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4"/>
    </mc:Choice>
    <mc:Fallback xmlns="">
      <p:transition spd="slow" advTm="558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увати 10"/>
          <p:cNvGrpSpPr/>
          <p:nvPr/>
        </p:nvGrpSpPr>
        <p:grpSpPr>
          <a:xfrm>
            <a:off x="65438" y="116632"/>
            <a:ext cx="11935218" cy="6192687"/>
            <a:chOff x="119336" y="116632"/>
            <a:chExt cx="11935218" cy="6192687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16632"/>
              <a:ext cx="11935218" cy="6192687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5" t="26391" r="6885" b="33487"/>
            <a:stretch/>
          </p:blipFill>
          <p:spPr>
            <a:xfrm>
              <a:off x="2639616" y="788071"/>
              <a:ext cx="6873229" cy="720052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5" t="26391" r="6885" b="33487"/>
            <a:stretch/>
          </p:blipFill>
          <p:spPr>
            <a:xfrm>
              <a:off x="119336" y="3341448"/>
              <a:ext cx="4467275" cy="468000"/>
            </a:xfrm>
            <a:prstGeom prst="rect">
              <a:avLst/>
            </a:prstGeom>
          </p:spPr>
        </p:pic>
        <p:sp>
          <p:nvSpPr>
            <p:cNvPr id="10" name="Прямокутник 9"/>
            <p:cNvSpPr/>
            <p:nvPr/>
          </p:nvSpPr>
          <p:spPr>
            <a:xfrm>
              <a:off x="6240016" y="1412776"/>
              <a:ext cx="288032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7465DD5-04CE-4BC7-B0FA-5D5D2700A122}"/>
              </a:ext>
            </a:extLst>
          </p:cNvPr>
          <p:cNvSpPr txBox="1"/>
          <p:nvPr/>
        </p:nvSpPr>
        <p:spPr>
          <a:xfrm>
            <a:off x="2135560" y="412792"/>
            <a:ext cx="7488832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6600" dirty="0">
                <a:solidFill>
                  <a:schemeClr val="bg1">
                    <a:lumMod val="75000"/>
                  </a:schemeClr>
                </a:solidFill>
              </a:rPr>
              <a:t>ВОДОГРІЙНІ</a:t>
            </a:r>
            <a:r>
              <a:rPr lang="uk-UA" sz="5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uk-UA" sz="6600" dirty="0">
                <a:solidFill>
                  <a:schemeClr val="bg1">
                    <a:lumMod val="75000"/>
                  </a:schemeClr>
                </a:solidFill>
              </a:rPr>
              <a:t>КОТЛИ</a:t>
            </a:r>
            <a:endParaRPr lang="uk-UA" sz="5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B7F392-63F0-4D7C-BC24-FFA97A6F17E7}"/>
              </a:ext>
            </a:extLst>
          </p:cNvPr>
          <p:cNvSpPr txBox="1"/>
          <p:nvPr/>
        </p:nvSpPr>
        <p:spPr>
          <a:xfrm>
            <a:off x="31784" y="3140803"/>
            <a:ext cx="447903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uk-UA" sz="4000" dirty="0">
                <a:solidFill>
                  <a:schemeClr val="bg1">
                    <a:lumMod val="75000"/>
                  </a:schemeClr>
                </a:solidFill>
              </a:rPr>
              <a:t>ВОДОГРІЙНІ КОТЛИ</a:t>
            </a:r>
          </a:p>
        </p:txBody>
      </p:sp>
      <p:sp>
        <p:nvSpPr>
          <p:cNvPr id="16" name="Місце для вмісту 2">
            <a:extLst>
              <a:ext uri="{FF2B5EF4-FFF2-40B4-BE49-F238E27FC236}">
                <a16:creationId xmlns:a16="http://schemas.microsoft.com/office/drawing/2014/main" id="{AD0DB398-FFDA-4ADF-877A-4CF82230F2AB}"/>
              </a:ext>
            </a:extLst>
          </p:cNvPr>
          <p:cNvSpPr txBox="1">
            <a:spLocks/>
          </p:cNvSpPr>
          <p:nvPr/>
        </p:nvSpPr>
        <p:spPr>
          <a:xfrm>
            <a:off x="3444044" y="2060848"/>
            <a:ext cx="5303912" cy="2903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uk-UA" sz="19800" b="1" dirty="0"/>
              <a:t>50</a:t>
            </a:r>
            <a:r>
              <a:rPr lang="uk-UA" sz="19800" b="1" baseline="300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5498291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402" y="1346060"/>
            <a:ext cx="11393138" cy="540566"/>
          </a:xfrm>
        </p:spPr>
        <p:txBody>
          <a:bodyPr>
            <a:noAutofit/>
          </a:bodyPr>
          <a:lstStyle/>
          <a:p>
            <a:pPr algn="ctr"/>
            <a:r>
              <a:rPr lang="uk-UA" sz="9600" dirty="0"/>
              <a:t>Лушпиння соняшника</a:t>
            </a:r>
          </a:p>
        </p:txBody>
      </p:sp>
      <p:grpSp>
        <p:nvGrpSpPr>
          <p:cNvPr id="23" name="Групувати 22"/>
          <p:cNvGrpSpPr/>
          <p:nvPr/>
        </p:nvGrpSpPr>
        <p:grpSpPr>
          <a:xfrm>
            <a:off x="111398" y="2642204"/>
            <a:ext cx="12105282" cy="2923514"/>
            <a:chOff x="108427" y="2299298"/>
            <a:chExt cx="12105282" cy="2923514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/>
            <a:srcRect l="37788" t="31806" r="44375" b="37820"/>
            <a:stretch/>
          </p:blipFill>
          <p:spPr>
            <a:xfrm>
              <a:off x="684491" y="2572640"/>
              <a:ext cx="1440160" cy="1379507"/>
            </a:xfrm>
            <a:prstGeom prst="rect">
              <a:avLst/>
            </a:prstGeom>
          </p:spPr>
        </p:pic>
        <p:grpSp>
          <p:nvGrpSpPr>
            <p:cNvPr id="22" name="Групувати 21"/>
            <p:cNvGrpSpPr/>
            <p:nvPr/>
          </p:nvGrpSpPr>
          <p:grpSpPr>
            <a:xfrm>
              <a:off x="108427" y="4133858"/>
              <a:ext cx="12105282" cy="1088954"/>
              <a:chOff x="108427" y="4133858"/>
              <a:chExt cx="12105282" cy="1088954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108427" y="4133858"/>
                <a:ext cx="259228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3200" dirty="0">
                    <a:latin typeface="+mj-lt"/>
                  </a:rPr>
                  <a:t>Технологічна спроможність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295800" y="4145594"/>
                <a:ext cx="36004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3200" dirty="0">
                    <a:latin typeface="+mj-lt"/>
                  </a:rPr>
                  <a:t>Економічна доцільність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9282073" y="4145594"/>
                <a:ext cx="293163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3200" dirty="0">
                    <a:latin typeface="+mj-lt"/>
                  </a:rPr>
                  <a:t>Наявність та доступність</a:t>
                </a:r>
              </a:p>
            </p:txBody>
          </p:sp>
        </p:grpSp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9000"/>
                      </a14:imgEffect>
                    </a14:imgLayer>
                  </a14:imgProps>
                </a:ext>
              </a:extLst>
            </a:blip>
            <a:srcRect l="22185" t="32528" r="69062" b="48627"/>
            <a:stretch/>
          </p:blipFill>
          <p:spPr>
            <a:xfrm>
              <a:off x="5562388" y="2564904"/>
              <a:ext cx="1067224" cy="1292395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5">
              <a:grayscl/>
            </a:blip>
            <a:srcRect l="69490" t="62600" r="21060" b="25850"/>
            <a:stretch/>
          </p:blipFill>
          <p:spPr>
            <a:xfrm>
              <a:off x="9811787" y="2299298"/>
              <a:ext cx="1872208" cy="1656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34952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увати 10"/>
          <p:cNvGrpSpPr/>
          <p:nvPr/>
        </p:nvGrpSpPr>
        <p:grpSpPr>
          <a:xfrm>
            <a:off x="65438" y="116632"/>
            <a:ext cx="11935218" cy="6192687"/>
            <a:chOff x="119336" y="116632"/>
            <a:chExt cx="11935218" cy="6192687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16632"/>
              <a:ext cx="11935218" cy="6192687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5" t="26391" r="6885" b="33487"/>
            <a:stretch/>
          </p:blipFill>
          <p:spPr>
            <a:xfrm>
              <a:off x="2639616" y="788071"/>
              <a:ext cx="6873229" cy="720052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5" t="26391" r="6885" b="33487"/>
            <a:stretch/>
          </p:blipFill>
          <p:spPr>
            <a:xfrm>
              <a:off x="119336" y="3341448"/>
              <a:ext cx="4467275" cy="468000"/>
            </a:xfrm>
            <a:prstGeom prst="rect">
              <a:avLst/>
            </a:prstGeom>
          </p:spPr>
        </p:pic>
        <p:sp>
          <p:nvSpPr>
            <p:cNvPr id="10" name="Прямокутник 9"/>
            <p:cNvSpPr/>
            <p:nvPr/>
          </p:nvSpPr>
          <p:spPr>
            <a:xfrm>
              <a:off x="6240016" y="1412776"/>
              <a:ext cx="288032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7465DD5-04CE-4BC7-B0FA-5D5D2700A122}"/>
              </a:ext>
            </a:extLst>
          </p:cNvPr>
          <p:cNvSpPr txBox="1"/>
          <p:nvPr/>
        </p:nvSpPr>
        <p:spPr>
          <a:xfrm>
            <a:off x="2135560" y="412792"/>
            <a:ext cx="7488832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6600" dirty="0">
                <a:solidFill>
                  <a:schemeClr val="bg1">
                    <a:lumMod val="75000"/>
                  </a:schemeClr>
                </a:solidFill>
              </a:rPr>
              <a:t>ВОДОГРІЙНІ</a:t>
            </a:r>
            <a:r>
              <a:rPr lang="uk-UA" sz="5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uk-UA" sz="6600" dirty="0">
                <a:solidFill>
                  <a:schemeClr val="bg1">
                    <a:lumMod val="75000"/>
                  </a:schemeClr>
                </a:solidFill>
              </a:rPr>
              <a:t>КОТЛИ</a:t>
            </a:r>
            <a:endParaRPr lang="uk-UA" sz="5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B7F392-63F0-4D7C-BC24-FFA97A6F17E7}"/>
              </a:ext>
            </a:extLst>
          </p:cNvPr>
          <p:cNvSpPr txBox="1"/>
          <p:nvPr/>
        </p:nvSpPr>
        <p:spPr>
          <a:xfrm>
            <a:off x="31784" y="3140803"/>
            <a:ext cx="447903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uk-UA" sz="4000" dirty="0">
                <a:solidFill>
                  <a:schemeClr val="bg1">
                    <a:lumMod val="75000"/>
                  </a:schemeClr>
                </a:solidFill>
              </a:rPr>
              <a:t>ВОДОГРІЙНІ КОТЛИ</a:t>
            </a:r>
          </a:p>
        </p:txBody>
      </p:sp>
      <p:sp>
        <p:nvSpPr>
          <p:cNvPr id="16" name="Місце для вмісту 2">
            <a:extLst>
              <a:ext uri="{FF2B5EF4-FFF2-40B4-BE49-F238E27FC236}">
                <a16:creationId xmlns:a16="http://schemas.microsoft.com/office/drawing/2014/main" id="{AD0DB398-FFDA-4ADF-877A-4CF82230F2AB}"/>
              </a:ext>
            </a:extLst>
          </p:cNvPr>
          <p:cNvSpPr txBox="1">
            <a:spLocks/>
          </p:cNvSpPr>
          <p:nvPr/>
        </p:nvSpPr>
        <p:spPr>
          <a:xfrm>
            <a:off x="3444044" y="2060848"/>
            <a:ext cx="5303912" cy="2903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uk-UA" sz="19800" b="1" dirty="0"/>
              <a:t>50</a:t>
            </a:r>
            <a:r>
              <a:rPr lang="uk-UA" sz="19800" b="1" baseline="300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7609531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grayscl/>
          </a:blip>
          <a:srcRect l="27870" t="13940" r="21818" b="17121"/>
          <a:stretch/>
        </p:blipFill>
        <p:spPr>
          <a:xfrm>
            <a:off x="2358736" y="1053713"/>
            <a:ext cx="7193652" cy="554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221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761295" y="1438896"/>
            <a:ext cx="10515600" cy="1461307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uk-UA" sz="8000" b="1" dirty="0"/>
              <a:t>ЕКСПЛУАТАЦІЯ</a:t>
            </a:r>
          </a:p>
          <a:p>
            <a:pPr marL="0" indent="0" algn="ctr">
              <a:buNone/>
            </a:pPr>
            <a:r>
              <a:rPr lang="uk-UA" sz="6600" dirty="0">
                <a:solidFill>
                  <a:schemeClr val="bg1">
                    <a:lumMod val="50000"/>
                  </a:schemeClr>
                </a:solidFill>
              </a:rPr>
              <a:t>в автоматичному режимі</a:t>
            </a:r>
          </a:p>
        </p:txBody>
      </p:sp>
      <p:grpSp>
        <p:nvGrpSpPr>
          <p:cNvPr id="38" name="Групувати 37"/>
          <p:cNvGrpSpPr/>
          <p:nvPr/>
        </p:nvGrpSpPr>
        <p:grpSpPr>
          <a:xfrm>
            <a:off x="6480329" y="3631279"/>
            <a:ext cx="2821472" cy="2740154"/>
            <a:chOff x="13974" y="3620401"/>
            <a:chExt cx="2821472" cy="2740154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31732">
              <a:off x="398677" y="3620401"/>
              <a:ext cx="2396679" cy="1908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3974" y="5529558"/>
              <a:ext cx="28214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>
                  <a:latin typeface="+mj-lt"/>
                </a:rPr>
                <a:t>Автоматичне золовидалення</a:t>
              </a:r>
            </a:p>
          </p:txBody>
        </p:sp>
      </p:grpSp>
      <p:grpSp>
        <p:nvGrpSpPr>
          <p:cNvPr id="21" name="Групувати 20"/>
          <p:cNvGrpSpPr/>
          <p:nvPr/>
        </p:nvGrpSpPr>
        <p:grpSpPr>
          <a:xfrm>
            <a:off x="3138219" y="3288130"/>
            <a:ext cx="3074804" cy="3103790"/>
            <a:chOff x="2944291" y="3278718"/>
            <a:chExt cx="3074804" cy="3103790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22465">
              <a:off x="3148377" y="3278718"/>
              <a:ext cx="2846116" cy="213458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944291" y="5551511"/>
              <a:ext cx="30748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>
                  <a:latin typeface="+mj-lt"/>
                </a:rPr>
                <a:t>Очистка поверхонь теплообміну</a:t>
              </a:r>
            </a:p>
          </p:txBody>
        </p:sp>
      </p:grpSp>
      <p:grpSp>
        <p:nvGrpSpPr>
          <p:cNvPr id="37" name="Групувати 36"/>
          <p:cNvGrpSpPr/>
          <p:nvPr/>
        </p:nvGrpSpPr>
        <p:grpSpPr>
          <a:xfrm>
            <a:off x="9445618" y="3399405"/>
            <a:ext cx="2423160" cy="2992515"/>
            <a:chOff x="9448800" y="3384923"/>
            <a:chExt cx="2423160" cy="2992515"/>
          </a:xfrm>
        </p:grpSpPr>
        <p:sp>
          <p:nvSpPr>
            <p:cNvPr id="12" name="TextBox 11"/>
            <p:cNvSpPr txBox="1"/>
            <p:nvPr/>
          </p:nvSpPr>
          <p:spPr>
            <a:xfrm>
              <a:off x="9448800" y="5546441"/>
              <a:ext cx="24231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>
                  <a:latin typeface="+mj-lt"/>
                </a:rPr>
                <a:t>Очистка димових газів</a:t>
              </a:r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1435" y="3384923"/>
              <a:ext cx="2220525" cy="2026920"/>
            </a:xfrm>
            <a:prstGeom prst="rect">
              <a:avLst/>
            </a:prstGeom>
          </p:spPr>
        </p:pic>
      </p:grpSp>
      <p:grpSp>
        <p:nvGrpSpPr>
          <p:cNvPr id="4" name="Групувати 3"/>
          <p:cNvGrpSpPr/>
          <p:nvPr/>
        </p:nvGrpSpPr>
        <p:grpSpPr>
          <a:xfrm>
            <a:off x="167125" y="3263332"/>
            <a:ext cx="2821472" cy="3092482"/>
            <a:chOff x="378547" y="3278951"/>
            <a:chExt cx="2821472" cy="3092482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63" t="69562" r="46229" b="5101"/>
            <a:stretch/>
          </p:blipFill>
          <p:spPr>
            <a:xfrm rot="18765486">
              <a:off x="1013792" y="3826089"/>
              <a:ext cx="2298235" cy="1203960"/>
            </a:xfrm>
            <a:prstGeom prst="rect">
              <a:avLst/>
            </a:prstGeom>
            <a:effectLst>
              <a:glow>
                <a:schemeClr val="accent1">
                  <a:alpha val="40000"/>
                </a:schemeClr>
              </a:glow>
              <a:softEdge rad="292100"/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378547" y="5540436"/>
              <a:ext cx="28214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>
                  <a:latin typeface="+mj-lt"/>
                </a:rPr>
                <a:t>Автоматична </a:t>
              </a:r>
              <a:br>
                <a:rPr lang="uk-UA" sz="2400" b="1" dirty="0">
                  <a:latin typeface="+mj-lt"/>
                </a:rPr>
              </a:br>
              <a:r>
                <a:rPr lang="uk-UA" sz="2400" b="1" dirty="0">
                  <a:latin typeface="+mj-lt"/>
                </a:rPr>
                <a:t>подача палива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35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1"/>
    </mc:Choice>
    <mc:Fallback xmlns="">
      <p:transition spd="slow" advTm="5931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0" y="1575307"/>
            <a:ext cx="12192000" cy="2375708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uk-UA" sz="11400" b="1" dirty="0"/>
              <a:t>ЕКОЛОГІЧНІСТЬ</a:t>
            </a:r>
          </a:p>
          <a:p>
            <a:pPr marL="0" indent="0" algn="ctr">
              <a:buNone/>
            </a:pPr>
            <a:r>
              <a:rPr lang="uk-UA" sz="8000" dirty="0">
                <a:solidFill>
                  <a:schemeClr val="bg1">
                    <a:lumMod val="50000"/>
                  </a:schemeClr>
                </a:solidFill>
              </a:rPr>
              <a:t>відповідність нормам законодавства</a:t>
            </a:r>
          </a:p>
        </p:txBody>
      </p:sp>
      <p:grpSp>
        <p:nvGrpSpPr>
          <p:cNvPr id="15" name="Групувати 14"/>
          <p:cNvGrpSpPr/>
          <p:nvPr/>
        </p:nvGrpSpPr>
        <p:grpSpPr>
          <a:xfrm>
            <a:off x="1072234" y="3547323"/>
            <a:ext cx="10047531" cy="2838238"/>
            <a:chOff x="1113478" y="3758708"/>
            <a:chExt cx="10047531" cy="2838238"/>
          </a:xfrm>
        </p:grpSpPr>
        <p:sp>
          <p:nvSpPr>
            <p:cNvPr id="8" name="TextBox 7"/>
            <p:cNvSpPr txBox="1"/>
            <p:nvPr/>
          </p:nvSpPr>
          <p:spPr>
            <a:xfrm>
              <a:off x="1482711" y="5760634"/>
              <a:ext cx="16142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>
                  <a:latin typeface="+mj-lt"/>
                </a:rPr>
                <a:t>Оксиди вуглецю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50811" y="5760633"/>
              <a:ext cx="16142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>
                  <a:latin typeface="+mj-lt"/>
                </a:rPr>
                <a:t>Оксиди азоту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43332" y="5945298"/>
              <a:ext cx="1614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>
                  <a:latin typeface="+mj-lt"/>
                </a:rPr>
                <a:t>Бензопірен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273905" y="5765949"/>
              <a:ext cx="16142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>
                  <a:latin typeface="+mj-lt"/>
                </a:rPr>
                <a:t>Оксиди сірки</a:t>
              </a: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810140" y="3608166"/>
              <a:ext cx="1680592" cy="2394844"/>
            </a:xfrm>
            <a:prstGeom prst="rect">
              <a:avLst/>
            </a:prstGeom>
            <a:effectLst>
              <a:softEdge rad="495300"/>
            </a:effec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5968" y="3758708"/>
              <a:ext cx="2683895" cy="1905565"/>
            </a:xfrm>
            <a:prstGeom prst="rect">
              <a:avLst/>
            </a:prstGeom>
            <a:effectLst>
              <a:softEdge rad="114300"/>
            </a:effectLst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1009" y="3880628"/>
              <a:ext cx="2160000" cy="1728000"/>
            </a:xfrm>
            <a:prstGeom prst="rect">
              <a:avLst/>
            </a:prstGeom>
            <a:effectLst>
              <a:softEdge rad="76200"/>
            </a:effectLst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478" y="3948469"/>
              <a:ext cx="2352675" cy="1862892"/>
            </a:xfrm>
            <a:prstGeom prst="rect">
              <a:avLst/>
            </a:prstGeom>
            <a:effectLst>
              <a:softEdge rad="228600"/>
            </a:effectLst>
          </p:spPr>
        </p:pic>
      </p:grpSp>
    </p:spTree>
    <p:extLst>
      <p:ext uri="{BB962C8B-B14F-4D97-AF65-F5344CB8AC3E}">
        <p14:creationId xmlns:p14="http://schemas.microsoft.com/office/powerpoint/2010/main" val="9741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9"/>
    </mc:Choice>
    <mc:Fallback xmlns="">
      <p:transition spd="slow" advTm="1389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761295" y="1438896"/>
            <a:ext cx="10515600" cy="14613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8000" b="1" dirty="0"/>
              <a:t>ЕФЕКТИВНІСТЬ</a:t>
            </a:r>
          </a:p>
        </p:txBody>
      </p:sp>
      <p:grpSp>
        <p:nvGrpSpPr>
          <p:cNvPr id="36" name="Групувати 35"/>
          <p:cNvGrpSpPr/>
          <p:nvPr/>
        </p:nvGrpSpPr>
        <p:grpSpPr>
          <a:xfrm>
            <a:off x="13974" y="3791179"/>
            <a:ext cx="11857986" cy="2591329"/>
            <a:chOff x="47524" y="4141699"/>
            <a:chExt cx="11857986" cy="2591329"/>
          </a:xfrm>
        </p:grpSpPr>
        <p:grpSp>
          <p:nvGrpSpPr>
            <p:cNvPr id="35" name="Групувати 34"/>
            <p:cNvGrpSpPr/>
            <p:nvPr/>
          </p:nvGrpSpPr>
          <p:grpSpPr>
            <a:xfrm>
              <a:off x="9482350" y="4153267"/>
              <a:ext cx="2423160" cy="2574691"/>
              <a:chOff x="8549640" y="4153267"/>
              <a:chExt cx="2423160" cy="2574691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8549640" y="5896961"/>
                <a:ext cx="24231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dirty="0">
                    <a:latin typeface="+mj-lt"/>
                  </a:rPr>
                  <a:t>Низькі витрати палива</a:t>
                </a:r>
              </a:p>
            </p:txBody>
          </p:sp>
          <p:grpSp>
            <p:nvGrpSpPr>
              <p:cNvPr id="16" name="Group 125"/>
              <p:cNvGrpSpPr>
                <a:grpSpLocks/>
              </p:cNvGrpSpPr>
              <p:nvPr/>
            </p:nvGrpSpPr>
            <p:grpSpPr bwMode="auto">
              <a:xfrm>
                <a:off x="9267378" y="4153267"/>
                <a:ext cx="1224000" cy="1224000"/>
                <a:chOff x="1430" y="3106"/>
                <a:chExt cx="420" cy="383"/>
              </a:xfrm>
              <a:effectLst>
                <a:glow rad="508000">
                  <a:schemeClr val="bg1">
                    <a:lumMod val="50000"/>
                    <a:alpha val="40000"/>
                  </a:schemeClr>
                </a:glow>
              </a:effectLst>
            </p:grpSpPr>
            <p:sp>
              <p:nvSpPr>
                <p:cNvPr id="17" name="Freeform 109"/>
                <p:cNvSpPr>
                  <a:spLocks/>
                </p:cNvSpPr>
                <p:nvPr/>
              </p:nvSpPr>
              <p:spPr bwMode="auto">
                <a:xfrm>
                  <a:off x="1430" y="3106"/>
                  <a:ext cx="420" cy="270"/>
                </a:xfrm>
                <a:custGeom>
                  <a:avLst/>
                  <a:gdLst>
                    <a:gd name="T0" fmla="*/ 23121 w 178"/>
                    <a:gd name="T1" fmla="*/ 34794 h 114"/>
                    <a:gd name="T2" fmla="*/ 23990 w 178"/>
                    <a:gd name="T3" fmla="*/ 34794 h 114"/>
                    <a:gd name="T4" fmla="*/ 35403 w 178"/>
                    <a:gd name="T5" fmla="*/ 22943 h 114"/>
                    <a:gd name="T6" fmla="*/ 37819 w 178"/>
                    <a:gd name="T7" fmla="*/ 22943 h 114"/>
                    <a:gd name="T8" fmla="*/ 54178 w 178"/>
                    <a:gd name="T9" fmla="*/ 39709 h 114"/>
                    <a:gd name="T10" fmla="*/ 54178 w 178"/>
                    <a:gd name="T11" fmla="*/ 42193 h 114"/>
                    <a:gd name="T12" fmla="*/ 48854 w 178"/>
                    <a:gd name="T13" fmla="*/ 47601 h 114"/>
                    <a:gd name="T14" fmla="*/ 70952 w 178"/>
                    <a:gd name="T15" fmla="*/ 47601 h 114"/>
                    <a:gd name="T16" fmla="*/ 72478 w 178"/>
                    <a:gd name="T17" fmla="*/ 46059 h 114"/>
                    <a:gd name="T18" fmla="*/ 72478 w 178"/>
                    <a:gd name="T19" fmla="*/ 23476 h 114"/>
                    <a:gd name="T20" fmla="*/ 67143 w 178"/>
                    <a:gd name="T21" fmla="*/ 28764 h 114"/>
                    <a:gd name="T22" fmla="*/ 64727 w 178"/>
                    <a:gd name="T23" fmla="*/ 28764 h 114"/>
                    <a:gd name="T24" fmla="*/ 37073 w 178"/>
                    <a:gd name="T25" fmla="*/ 369 h 114"/>
                    <a:gd name="T26" fmla="*/ 36271 w 178"/>
                    <a:gd name="T27" fmla="*/ 369 h 114"/>
                    <a:gd name="T28" fmla="*/ 24853 w 178"/>
                    <a:gd name="T29" fmla="*/ 12145 h 114"/>
                    <a:gd name="T30" fmla="*/ 22437 w 178"/>
                    <a:gd name="T31" fmla="*/ 12145 h 114"/>
                    <a:gd name="T32" fmla="*/ 11036 w 178"/>
                    <a:gd name="T33" fmla="*/ 369 h 114"/>
                    <a:gd name="T34" fmla="*/ 10167 w 178"/>
                    <a:gd name="T35" fmla="*/ 369 h 114"/>
                    <a:gd name="T36" fmla="*/ 368 w 178"/>
                    <a:gd name="T37" fmla="*/ 10445 h 114"/>
                    <a:gd name="T38" fmla="*/ 368 w 178"/>
                    <a:gd name="T39" fmla="*/ 11331 h 114"/>
                    <a:gd name="T40" fmla="*/ 23121 w 178"/>
                    <a:gd name="T41" fmla="*/ 34794 h 114"/>
                    <a:gd name="T42" fmla="*/ 23121 w 178"/>
                    <a:gd name="T43" fmla="*/ 34794 h 11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78" h="114">
                      <a:moveTo>
                        <a:pt x="57" y="83"/>
                      </a:moveTo>
                      <a:cubicBezTo>
                        <a:pt x="58" y="84"/>
                        <a:pt x="58" y="84"/>
                        <a:pt x="59" y="83"/>
                      </a:cubicBezTo>
                      <a:cubicBezTo>
                        <a:pt x="87" y="55"/>
                        <a:pt x="87" y="55"/>
                        <a:pt x="87" y="55"/>
                      </a:cubicBezTo>
                      <a:cubicBezTo>
                        <a:pt x="89" y="54"/>
                        <a:pt x="91" y="54"/>
                        <a:pt x="93" y="55"/>
                      </a:cubicBezTo>
                      <a:cubicBezTo>
                        <a:pt x="133" y="95"/>
                        <a:pt x="133" y="95"/>
                        <a:pt x="133" y="95"/>
                      </a:cubicBezTo>
                      <a:cubicBezTo>
                        <a:pt x="134" y="97"/>
                        <a:pt x="134" y="99"/>
                        <a:pt x="133" y="101"/>
                      </a:cubicBezTo>
                      <a:cubicBezTo>
                        <a:pt x="120" y="114"/>
                        <a:pt x="120" y="114"/>
                        <a:pt x="120" y="114"/>
                      </a:cubicBezTo>
                      <a:cubicBezTo>
                        <a:pt x="174" y="114"/>
                        <a:pt x="174" y="114"/>
                        <a:pt x="174" y="114"/>
                      </a:cubicBezTo>
                      <a:cubicBezTo>
                        <a:pt x="176" y="114"/>
                        <a:pt x="178" y="112"/>
                        <a:pt x="178" y="110"/>
                      </a:cubicBezTo>
                      <a:cubicBezTo>
                        <a:pt x="178" y="56"/>
                        <a:pt x="178" y="56"/>
                        <a:pt x="178" y="56"/>
                      </a:cubicBezTo>
                      <a:cubicBezTo>
                        <a:pt x="165" y="69"/>
                        <a:pt x="165" y="69"/>
                        <a:pt x="165" y="69"/>
                      </a:cubicBezTo>
                      <a:cubicBezTo>
                        <a:pt x="163" y="70"/>
                        <a:pt x="161" y="70"/>
                        <a:pt x="159" y="69"/>
                      </a:cubicBezTo>
                      <a:cubicBezTo>
                        <a:pt x="91" y="1"/>
                        <a:pt x="91" y="1"/>
                        <a:pt x="91" y="1"/>
                      </a:cubicBezTo>
                      <a:cubicBezTo>
                        <a:pt x="90" y="0"/>
                        <a:pt x="90" y="0"/>
                        <a:pt x="89" y="1"/>
                      </a:cubicBezTo>
                      <a:cubicBezTo>
                        <a:pt x="61" y="29"/>
                        <a:pt x="61" y="29"/>
                        <a:pt x="61" y="29"/>
                      </a:cubicBezTo>
                      <a:cubicBezTo>
                        <a:pt x="59" y="30"/>
                        <a:pt x="57" y="30"/>
                        <a:pt x="55" y="29"/>
                      </a:cubicBezTo>
                      <a:cubicBezTo>
                        <a:pt x="27" y="1"/>
                        <a:pt x="27" y="1"/>
                        <a:pt x="27" y="1"/>
                      </a:cubicBezTo>
                      <a:cubicBezTo>
                        <a:pt x="26" y="0"/>
                        <a:pt x="26" y="0"/>
                        <a:pt x="25" y="1"/>
                      </a:cubicBezTo>
                      <a:cubicBezTo>
                        <a:pt x="1" y="25"/>
                        <a:pt x="1" y="25"/>
                        <a:pt x="1" y="25"/>
                      </a:cubicBezTo>
                      <a:cubicBezTo>
                        <a:pt x="0" y="25"/>
                        <a:pt x="0" y="27"/>
                        <a:pt x="1" y="27"/>
                      </a:cubicBezTo>
                      <a:cubicBezTo>
                        <a:pt x="57" y="83"/>
                        <a:pt x="57" y="83"/>
                        <a:pt x="57" y="83"/>
                      </a:cubicBezTo>
                      <a:cubicBezTo>
                        <a:pt x="57" y="83"/>
                        <a:pt x="57" y="83"/>
                        <a:pt x="57" y="8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" name="Freeform 110"/>
                <p:cNvSpPr>
                  <a:spLocks/>
                </p:cNvSpPr>
                <p:nvPr/>
              </p:nvSpPr>
              <p:spPr bwMode="auto">
                <a:xfrm>
                  <a:off x="1434" y="3201"/>
                  <a:ext cx="416" cy="288"/>
                </a:xfrm>
                <a:custGeom>
                  <a:avLst/>
                  <a:gdLst>
                    <a:gd name="T0" fmla="*/ 70980 w 176"/>
                    <a:gd name="T1" fmla="*/ 33571 h 122"/>
                    <a:gd name="T2" fmla="*/ 44477 w 176"/>
                    <a:gd name="T3" fmla="*/ 33571 h 122"/>
                    <a:gd name="T4" fmla="*/ 42850 w 176"/>
                    <a:gd name="T5" fmla="*/ 32707 h 122"/>
                    <a:gd name="T6" fmla="*/ 43236 w 176"/>
                    <a:gd name="T7" fmla="*/ 30651 h 122"/>
                    <a:gd name="T8" fmla="*/ 50249 w 176"/>
                    <a:gd name="T9" fmla="*/ 23668 h 122"/>
                    <a:gd name="T10" fmla="*/ 36303 w 176"/>
                    <a:gd name="T11" fmla="*/ 9908 h 122"/>
                    <a:gd name="T12" fmla="*/ 25974 w 176"/>
                    <a:gd name="T13" fmla="*/ 20089 h 122"/>
                    <a:gd name="T14" fmla="*/ 20230 w 176"/>
                    <a:gd name="T15" fmla="*/ 20089 h 122"/>
                    <a:gd name="T16" fmla="*/ 20230 w 176"/>
                    <a:gd name="T17" fmla="*/ 20089 h 122"/>
                    <a:gd name="T18" fmla="*/ 0 w 176"/>
                    <a:gd name="T19" fmla="*/ 0 h 122"/>
                    <a:gd name="T20" fmla="*/ 0 w 176"/>
                    <a:gd name="T21" fmla="*/ 46554 h 122"/>
                    <a:gd name="T22" fmla="*/ 3314 w 176"/>
                    <a:gd name="T23" fmla="*/ 49848 h 122"/>
                    <a:gd name="T24" fmla="*/ 69193 w 176"/>
                    <a:gd name="T25" fmla="*/ 49848 h 122"/>
                    <a:gd name="T26" fmla="*/ 72512 w 176"/>
                    <a:gd name="T27" fmla="*/ 46554 h 122"/>
                    <a:gd name="T28" fmla="*/ 72512 w 176"/>
                    <a:gd name="T29" fmla="*/ 33073 h 122"/>
                    <a:gd name="T30" fmla="*/ 70980 w 176"/>
                    <a:gd name="T31" fmla="*/ 33571 h 12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76" h="122">
                      <a:moveTo>
                        <a:pt x="172" y="82"/>
                      </a:moveTo>
                      <a:cubicBezTo>
                        <a:pt x="108" y="82"/>
                        <a:pt x="108" y="82"/>
                        <a:pt x="108" y="82"/>
                      </a:cubicBezTo>
                      <a:cubicBezTo>
                        <a:pt x="106" y="82"/>
                        <a:pt x="105" y="81"/>
                        <a:pt x="104" y="80"/>
                      </a:cubicBezTo>
                      <a:cubicBezTo>
                        <a:pt x="104" y="78"/>
                        <a:pt x="104" y="76"/>
                        <a:pt x="105" y="75"/>
                      </a:cubicBezTo>
                      <a:cubicBezTo>
                        <a:pt x="122" y="58"/>
                        <a:pt x="122" y="58"/>
                        <a:pt x="122" y="58"/>
                      </a:cubicBezTo>
                      <a:cubicBezTo>
                        <a:pt x="88" y="24"/>
                        <a:pt x="88" y="24"/>
                        <a:pt x="88" y="24"/>
                      </a:cubicBezTo>
                      <a:cubicBezTo>
                        <a:pt x="63" y="49"/>
                        <a:pt x="63" y="49"/>
                        <a:pt x="63" y="49"/>
                      </a:cubicBezTo>
                      <a:cubicBezTo>
                        <a:pt x="59" y="52"/>
                        <a:pt x="53" y="52"/>
                        <a:pt x="49" y="49"/>
                      </a:cubicBezTo>
                      <a:cubicBezTo>
                        <a:pt x="49" y="49"/>
                        <a:pt x="49" y="49"/>
                        <a:pt x="49" y="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8"/>
                        <a:pt x="4" y="122"/>
                        <a:pt x="8" y="122"/>
                      </a:cubicBezTo>
                      <a:cubicBezTo>
                        <a:pt x="168" y="122"/>
                        <a:pt x="168" y="122"/>
                        <a:pt x="168" y="122"/>
                      </a:cubicBezTo>
                      <a:cubicBezTo>
                        <a:pt x="172" y="122"/>
                        <a:pt x="176" y="118"/>
                        <a:pt x="176" y="114"/>
                      </a:cubicBezTo>
                      <a:cubicBezTo>
                        <a:pt x="176" y="81"/>
                        <a:pt x="176" y="81"/>
                        <a:pt x="176" y="81"/>
                      </a:cubicBezTo>
                      <a:cubicBezTo>
                        <a:pt x="175" y="82"/>
                        <a:pt x="173" y="82"/>
                        <a:pt x="172" y="82"/>
                      </a:cubicBez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5" name="Групувати 4"/>
            <p:cNvGrpSpPr/>
            <p:nvPr/>
          </p:nvGrpSpPr>
          <p:grpSpPr>
            <a:xfrm>
              <a:off x="47524" y="4141699"/>
              <a:ext cx="2821472" cy="2569376"/>
              <a:chOff x="876100" y="4153267"/>
              <a:chExt cx="2821472" cy="2569376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876100" y="5891646"/>
                <a:ext cx="282147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dirty="0">
                    <a:latin typeface="+mj-lt"/>
                  </a:rPr>
                  <a:t>Високий ККД</a:t>
                </a:r>
                <a:br>
                  <a:rPr lang="uk-UA" sz="2400" dirty="0">
                    <a:latin typeface="+mj-lt"/>
                  </a:rPr>
                </a:br>
                <a:r>
                  <a:rPr lang="uk-UA" sz="2400" dirty="0">
                    <a:latin typeface="+mj-lt"/>
                  </a:rPr>
                  <a:t>  не менше 80</a:t>
                </a:r>
                <a:r>
                  <a:rPr lang="uk-UA" dirty="0">
                    <a:latin typeface="+mj-lt"/>
                  </a:rPr>
                  <a:t>%</a:t>
                </a:r>
                <a:endParaRPr lang="uk-UA" sz="2400" dirty="0">
                  <a:latin typeface="+mj-lt"/>
                </a:endParaRPr>
              </a:p>
            </p:txBody>
          </p:sp>
          <p:grpSp>
            <p:nvGrpSpPr>
              <p:cNvPr id="22" name="Group 126"/>
              <p:cNvGrpSpPr>
                <a:grpSpLocks/>
              </p:cNvGrpSpPr>
              <p:nvPr/>
            </p:nvGrpSpPr>
            <p:grpSpPr bwMode="auto">
              <a:xfrm>
                <a:off x="1779635" y="4153267"/>
                <a:ext cx="1224000" cy="1224000"/>
                <a:chOff x="2429" y="3102"/>
                <a:chExt cx="426" cy="387"/>
              </a:xfrm>
              <a:solidFill>
                <a:schemeClr val="bg1">
                  <a:lumMod val="65000"/>
                </a:schemeClr>
              </a:solidFill>
              <a:effectLst>
                <a:glow rad="571500">
                  <a:schemeClr val="bg1">
                    <a:lumMod val="50000"/>
                    <a:alpha val="40000"/>
                  </a:schemeClr>
                </a:glow>
              </a:effectLst>
            </p:grpSpPr>
            <p:sp>
              <p:nvSpPr>
                <p:cNvPr id="23" name="Freeform 111"/>
                <p:cNvSpPr>
                  <a:spLocks/>
                </p:cNvSpPr>
                <p:nvPr/>
              </p:nvSpPr>
              <p:spPr bwMode="auto">
                <a:xfrm>
                  <a:off x="2434" y="3102"/>
                  <a:ext cx="421" cy="269"/>
                </a:xfrm>
                <a:custGeom>
                  <a:avLst/>
                  <a:gdLst>
                    <a:gd name="T0" fmla="*/ 72095 w 178"/>
                    <a:gd name="T1" fmla="*/ 0 h 114"/>
                    <a:gd name="T2" fmla="*/ 49721 w 178"/>
                    <a:gd name="T3" fmla="*/ 0 h 114"/>
                    <a:gd name="T4" fmla="*/ 55134 w 178"/>
                    <a:gd name="T5" fmla="*/ 5335 h 114"/>
                    <a:gd name="T6" fmla="*/ 55134 w 178"/>
                    <a:gd name="T7" fmla="*/ 7751 h 114"/>
                    <a:gd name="T8" fmla="*/ 38486 w 178"/>
                    <a:gd name="T9" fmla="*/ 23993 h 114"/>
                    <a:gd name="T10" fmla="*/ 36055 w 178"/>
                    <a:gd name="T11" fmla="*/ 23993 h 114"/>
                    <a:gd name="T12" fmla="*/ 24501 w 178"/>
                    <a:gd name="T13" fmla="*/ 12589 h 114"/>
                    <a:gd name="T14" fmla="*/ 23590 w 178"/>
                    <a:gd name="T15" fmla="*/ 12589 h 114"/>
                    <a:gd name="T16" fmla="*/ 23590 w 178"/>
                    <a:gd name="T17" fmla="*/ 12589 h 114"/>
                    <a:gd name="T18" fmla="*/ 369 w 178"/>
                    <a:gd name="T19" fmla="*/ 35407 h 114"/>
                    <a:gd name="T20" fmla="*/ 369 w 178"/>
                    <a:gd name="T21" fmla="*/ 36275 h 114"/>
                    <a:gd name="T22" fmla="*/ 10359 w 178"/>
                    <a:gd name="T23" fmla="*/ 46103 h 114"/>
                    <a:gd name="T24" fmla="*/ 11166 w 178"/>
                    <a:gd name="T25" fmla="*/ 46103 h 114"/>
                    <a:gd name="T26" fmla="*/ 22717 w 178"/>
                    <a:gd name="T27" fmla="*/ 34661 h 114"/>
                    <a:gd name="T28" fmla="*/ 23976 w 178"/>
                    <a:gd name="T29" fmla="*/ 34158 h 114"/>
                    <a:gd name="T30" fmla="*/ 25258 w 178"/>
                    <a:gd name="T31" fmla="*/ 34661 h 114"/>
                    <a:gd name="T32" fmla="*/ 36925 w 178"/>
                    <a:gd name="T33" fmla="*/ 46103 h 114"/>
                    <a:gd name="T34" fmla="*/ 37682 w 178"/>
                    <a:gd name="T35" fmla="*/ 46103 h 114"/>
                    <a:gd name="T36" fmla="*/ 65808 w 178"/>
                    <a:gd name="T37" fmla="*/ 18290 h 114"/>
                    <a:gd name="T38" fmla="*/ 68247 w 178"/>
                    <a:gd name="T39" fmla="*/ 18290 h 114"/>
                    <a:gd name="T40" fmla="*/ 73725 w 178"/>
                    <a:gd name="T41" fmla="*/ 23625 h 114"/>
                    <a:gd name="T42" fmla="*/ 73725 w 178"/>
                    <a:gd name="T43" fmla="*/ 1548 h 114"/>
                    <a:gd name="T44" fmla="*/ 72095 w 178"/>
                    <a:gd name="T45" fmla="*/ 0 h 114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78" h="114">
                      <a:moveTo>
                        <a:pt x="174" y="0"/>
                      </a:moveTo>
                      <a:cubicBezTo>
                        <a:pt x="120" y="0"/>
                        <a:pt x="120" y="0"/>
                        <a:pt x="120" y="0"/>
                      </a:cubicBezTo>
                      <a:cubicBezTo>
                        <a:pt x="133" y="13"/>
                        <a:pt x="133" y="13"/>
                        <a:pt x="133" y="13"/>
                      </a:cubicBezTo>
                      <a:cubicBezTo>
                        <a:pt x="134" y="15"/>
                        <a:pt x="134" y="17"/>
                        <a:pt x="133" y="19"/>
                      </a:cubicBezTo>
                      <a:cubicBezTo>
                        <a:pt x="93" y="59"/>
                        <a:pt x="93" y="59"/>
                        <a:pt x="93" y="59"/>
                      </a:cubicBezTo>
                      <a:cubicBezTo>
                        <a:pt x="91" y="60"/>
                        <a:pt x="89" y="60"/>
                        <a:pt x="87" y="59"/>
                      </a:cubicBezTo>
                      <a:cubicBezTo>
                        <a:pt x="59" y="31"/>
                        <a:pt x="59" y="31"/>
                        <a:pt x="59" y="31"/>
                      </a:cubicBezTo>
                      <a:cubicBezTo>
                        <a:pt x="58" y="30"/>
                        <a:pt x="58" y="30"/>
                        <a:pt x="57" y="31"/>
                      </a:cubicBezTo>
                      <a:cubicBezTo>
                        <a:pt x="57" y="31"/>
                        <a:pt x="57" y="31"/>
                        <a:pt x="57" y="31"/>
                      </a:cubicBezTo>
                      <a:cubicBezTo>
                        <a:pt x="1" y="87"/>
                        <a:pt x="1" y="87"/>
                        <a:pt x="1" y="87"/>
                      </a:cubicBezTo>
                      <a:cubicBezTo>
                        <a:pt x="0" y="87"/>
                        <a:pt x="0" y="89"/>
                        <a:pt x="1" y="89"/>
                      </a:cubicBezTo>
                      <a:cubicBezTo>
                        <a:pt x="25" y="113"/>
                        <a:pt x="25" y="113"/>
                        <a:pt x="25" y="113"/>
                      </a:cubicBezTo>
                      <a:cubicBezTo>
                        <a:pt x="26" y="114"/>
                        <a:pt x="26" y="114"/>
                        <a:pt x="27" y="113"/>
                      </a:cubicBezTo>
                      <a:cubicBezTo>
                        <a:pt x="55" y="85"/>
                        <a:pt x="55" y="85"/>
                        <a:pt x="55" y="85"/>
                      </a:cubicBezTo>
                      <a:cubicBezTo>
                        <a:pt x="56" y="84"/>
                        <a:pt x="57" y="84"/>
                        <a:pt x="58" y="84"/>
                      </a:cubicBezTo>
                      <a:cubicBezTo>
                        <a:pt x="59" y="84"/>
                        <a:pt x="60" y="84"/>
                        <a:pt x="61" y="85"/>
                      </a:cubicBezTo>
                      <a:cubicBezTo>
                        <a:pt x="89" y="113"/>
                        <a:pt x="89" y="113"/>
                        <a:pt x="89" y="113"/>
                      </a:cubicBezTo>
                      <a:cubicBezTo>
                        <a:pt x="90" y="114"/>
                        <a:pt x="90" y="114"/>
                        <a:pt x="91" y="113"/>
                      </a:cubicBezTo>
                      <a:cubicBezTo>
                        <a:pt x="159" y="45"/>
                        <a:pt x="159" y="45"/>
                        <a:pt x="159" y="45"/>
                      </a:cubicBezTo>
                      <a:cubicBezTo>
                        <a:pt x="161" y="44"/>
                        <a:pt x="163" y="44"/>
                        <a:pt x="165" y="45"/>
                      </a:cubicBezTo>
                      <a:cubicBezTo>
                        <a:pt x="178" y="58"/>
                        <a:pt x="178" y="58"/>
                        <a:pt x="178" y="58"/>
                      </a:cubicBezTo>
                      <a:cubicBezTo>
                        <a:pt x="178" y="4"/>
                        <a:pt x="178" y="4"/>
                        <a:pt x="178" y="4"/>
                      </a:cubicBezTo>
                      <a:cubicBezTo>
                        <a:pt x="178" y="2"/>
                        <a:pt x="176" y="0"/>
                        <a:pt x="17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" name="Freeform 112"/>
                <p:cNvSpPr>
                  <a:spLocks/>
                </p:cNvSpPr>
                <p:nvPr/>
              </p:nvSpPr>
              <p:spPr bwMode="auto">
                <a:xfrm>
                  <a:off x="2429" y="3229"/>
                  <a:ext cx="416" cy="260"/>
                </a:xfrm>
                <a:custGeom>
                  <a:avLst/>
                  <a:gdLst>
                    <a:gd name="T0" fmla="*/ 40789 w 176"/>
                    <a:gd name="T1" fmla="*/ 26844 h 110"/>
                    <a:gd name="T2" fmla="*/ 37861 w 176"/>
                    <a:gd name="T3" fmla="*/ 28130 h 110"/>
                    <a:gd name="T4" fmla="*/ 35046 w 176"/>
                    <a:gd name="T5" fmla="*/ 26844 h 110"/>
                    <a:gd name="T6" fmla="*/ 24787 w 176"/>
                    <a:gd name="T7" fmla="*/ 16597 h 110"/>
                    <a:gd name="T8" fmla="*/ 14447 w 176"/>
                    <a:gd name="T9" fmla="*/ 26844 h 110"/>
                    <a:gd name="T10" fmla="*/ 8705 w 176"/>
                    <a:gd name="T11" fmla="*/ 26844 h 110"/>
                    <a:gd name="T12" fmla="*/ 0 w 176"/>
                    <a:gd name="T13" fmla="*/ 18129 h 110"/>
                    <a:gd name="T14" fmla="*/ 0 w 176"/>
                    <a:gd name="T15" fmla="*/ 42047 h 110"/>
                    <a:gd name="T16" fmla="*/ 3314 w 176"/>
                    <a:gd name="T17" fmla="*/ 45387 h 110"/>
                    <a:gd name="T18" fmla="*/ 69193 w 176"/>
                    <a:gd name="T19" fmla="*/ 45387 h 110"/>
                    <a:gd name="T20" fmla="*/ 72512 w 176"/>
                    <a:gd name="T21" fmla="*/ 42047 h 110"/>
                    <a:gd name="T22" fmla="*/ 72512 w 176"/>
                    <a:gd name="T23" fmla="*/ 4871 h 110"/>
                    <a:gd name="T24" fmla="*/ 67640 w 176"/>
                    <a:gd name="T25" fmla="*/ 0 h 110"/>
                    <a:gd name="T26" fmla="*/ 40789 w 176"/>
                    <a:gd name="T27" fmla="*/ 26844 h 1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76" h="110">
                      <a:moveTo>
                        <a:pt x="99" y="65"/>
                      </a:moveTo>
                      <a:cubicBezTo>
                        <a:pt x="97" y="67"/>
                        <a:pt x="95" y="68"/>
                        <a:pt x="92" y="68"/>
                      </a:cubicBezTo>
                      <a:cubicBezTo>
                        <a:pt x="89" y="68"/>
                        <a:pt x="87" y="67"/>
                        <a:pt x="85" y="65"/>
                      </a:cubicBezTo>
                      <a:cubicBezTo>
                        <a:pt x="60" y="40"/>
                        <a:pt x="60" y="40"/>
                        <a:pt x="60" y="40"/>
                      </a:cubicBezTo>
                      <a:cubicBezTo>
                        <a:pt x="35" y="65"/>
                        <a:pt x="35" y="65"/>
                        <a:pt x="35" y="65"/>
                      </a:cubicBezTo>
                      <a:cubicBezTo>
                        <a:pt x="31" y="68"/>
                        <a:pt x="25" y="68"/>
                        <a:pt x="21" y="65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0" y="106"/>
                        <a:pt x="4" y="110"/>
                        <a:pt x="8" y="110"/>
                      </a:cubicBezTo>
                      <a:cubicBezTo>
                        <a:pt x="168" y="110"/>
                        <a:pt x="168" y="110"/>
                        <a:pt x="168" y="110"/>
                      </a:cubicBezTo>
                      <a:cubicBezTo>
                        <a:pt x="172" y="110"/>
                        <a:pt x="176" y="106"/>
                        <a:pt x="176" y="102"/>
                      </a:cubicBezTo>
                      <a:cubicBezTo>
                        <a:pt x="176" y="12"/>
                        <a:pt x="176" y="12"/>
                        <a:pt x="176" y="12"/>
                      </a:cubicBezTo>
                      <a:cubicBezTo>
                        <a:pt x="164" y="0"/>
                        <a:pt x="164" y="0"/>
                        <a:pt x="164" y="0"/>
                      </a:cubicBezTo>
                      <a:lnTo>
                        <a:pt x="99" y="6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7" name="Групувати 6"/>
            <p:cNvGrpSpPr/>
            <p:nvPr/>
          </p:nvGrpSpPr>
          <p:grpSpPr>
            <a:xfrm>
              <a:off x="6291190" y="4163654"/>
              <a:ext cx="3156752" cy="2569374"/>
              <a:chOff x="6091056" y="4153267"/>
              <a:chExt cx="3156752" cy="2569374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6091056" y="5891644"/>
                <a:ext cx="315675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dirty="0">
                    <a:latin typeface="+mj-lt"/>
                  </a:rPr>
                  <a:t>Висока керованість</a:t>
                </a:r>
              </a:p>
              <a:p>
                <a:pPr algn="ctr"/>
                <a:r>
                  <a:rPr lang="uk-UA" sz="2400" dirty="0">
                    <a:latin typeface="+mj-lt"/>
                  </a:rPr>
                  <a:t>та низька інерційність</a:t>
                </a:r>
              </a:p>
            </p:txBody>
          </p:sp>
          <p:grpSp>
            <p:nvGrpSpPr>
              <p:cNvPr id="25" name="Group 133"/>
              <p:cNvGrpSpPr>
                <a:grpSpLocks/>
              </p:cNvGrpSpPr>
              <p:nvPr/>
            </p:nvGrpSpPr>
            <p:grpSpPr bwMode="auto">
              <a:xfrm>
                <a:off x="7015810" y="4153267"/>
                <a:ext cx="1224000" cy="1224000"/>
                <a:chOff x="2305" y="1583"/>
                <a:chExt cx="397" cy="397"/>
              </a:xfrm>
              <a:solidFill>
                <a:schemeClr val="bg1">
                  <a:lumMod val="50000"/>
                </a:schemeClr>
              </a:solidFill>
              <a:effectLst>
                <a:glow rad="342900">
                  <a:schemeClr val="bg1">
                    <a:lumMod val="50000"/>
                    <a:alpha val="40000"/>
                  </a:schemeClr>
                </a:glow>
              </a:effectLst>
            </p:grpSpPr>
            <p:sp>
              <p:nvSpPr>
                <p:cNvPr id="26" name="Freeform 89"/>
                <p:cNvSpPr>
                  <a:spLocks noEditPoints="1"/>
                </p:cNvSpPr>
                <p:nvPr/>
              </p:nvSpPr>
              <p:spPr bwMode="auto">
                <a:xfrm>
                  <a:off x="2305" y="1583"/>
                  <a:ext cx="397" cy="397"/>
                </a:xfrm>
                <a:custGeom>
                  <a:avLst/>
                  <a:gdLst>
                    <a:gd name="T0" fmla="*/ 34638 w 168"/>
                    <a:gd name="T1" fmla="*/ 0 h 168"/>
                    <a:gd name="T2" fmla="*/ 0 w 168"/>
                    <a:gd name="T3" fmla="*/ 34638 h 168"/>
                    <a:gd name="T4" fmla="*/ 34638 w 168"/>
                    <a:gd name="T5" fmla="*/ 69132 h 168"/>
                    <a:gd name="T6" fmla="*/ 69132 w 168"/>
                    <a:gd name="T7" fmla="*/ 34638 h 168"/>
                    <a:gd name="T8" fmla="*/ 34638 w 168"/>
                    <a:gd name="T9" fmla="*/ 0 h 168"/>
                    <a:gd name="T10" fmla="*/ 34638 w 168"/>
                    <a:gd name="T11" fmla="*/ 60923 h 168"/>
                    <a:gd name="T12" fmla="*/ 8169 w 168"/>
                    <a:gd name="T13" fmla="*/ 34638 h 168"/>
                    <a:gd name="T14" fmla="*/ 34638 w 168"/>
                    <a:gd name="T15" fmla="*/ 8169 h 168"/>
                    <a:gd name="T16" fmla="*/ 60923 w 168"/>
                    <a:gd name="T17" fmla="*/ 34638 h 168"/>
                    <a:gd name="T18" fmla="*/ 34638 w 168"/>
                    <a:gd name="T19" fmla="*/ 60923 h 16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68" h="168">
                      <a:moveTo>
                        <a:pt x="84" y="0"/>
                      </a:moveTo>
                      <a:cubicBezTo>
                        <a:pt x="38" y="0"/>
                        <a:pt x="0" y="38"/>
                        <a:pt x="0" y="84"/>
                      </a:cubicBezTo>
                      <a:cubicBezTo>
                        <a:pt x="0" y="130"/>
                        <a:pt x="38" y="168"/>
                        <a:pt x="84" y="168"/>
                      </a:cubicBezTo>
                      <a:cubicBezTo>
                        <a:pt x="130" y="168"/>
                        <a:pt x="168" y="130"/>
                        <a:pt x="168" y="84"/>
                      </a:cubicBezTo>
                      <a:cubicBezTo>
                        <a:pt x="168" y="38"/>
                        <a:pt x="130" y="0"/>
                        <a:pt x="84" y="0"/>
                      </a:cubicBezTo>
                      <a:close/>
                      <a:moveTo>
                        <a:pt x="84" y="148"/>
                      </a:moveTo>
                      <a:cubicBezTo>
                        <a:pt x="49" y="148"/>
                        <a:pt x="20" y="119"/>
                        <a:pt x="20" y="84"/>
                      </a:cubicBezTo>
                      <a:cubicBezTo>
                        <a:pt x="20" y="49"/>
                        <a:pt x="49" y="20"/>
                        <a:pt x="84" y="20"/>
                      </a:cubicBezTo>
                      <a:cubicBezTo>
                        <a:pt x="119" y="20"/>
                        <a:pt x="148" y="49"/>
                        <a:pt x="148" y="84"/>
                      </a:cubicBezTo>
                      <a:cubicBezTo>
                        <a:pt x="148" y="119"/>
                        <a:pt x="119" y="148"/>
                        <a:pt x="84" y="1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" name="Freeform 90"/>
                <p:cNvSpPr>
                  <a:spLocks noEditPoints="1"/>
                </p:cNvSpPr>
                <p:nvPr/>
              </p:nvSpPr>
              <p:spPr bwMode="auto">
                <a:xfrm>
                  <a:off x="2489" y="1649"/>
                  <a:ext cx="28" cy="29"/>
                </a:xfrm>
                <a:custGeom>
                  <a:avLst/>
                  <a:gdLst>
                    <a:gd name="T0" fmla="*/ 2287 w 12"/>
                    <a:gd name="T1" fmla="*/ 986 h 12"/>
                    <a:gd name="T2" fmla="*/ 3736 w 12"/>
                    <a:gd name="T3" fmla="*/ 2968 h 12"/>
                    <a:gd name="T4" fmla="*/ 2287 w 12"/>
                    <a:gd name="T5" fmla="*/ 4771 h 12"/>
                    <a:gd name="T6" fmla="*/ 828 w 12"/>
                    <a:gd name="T7" fmla="*/ 2968 h 12"/>
                    <a:gd name="T8" fmla="*/ 2287 w 12"/>
                    <a:gd name="T9" fmla="*/ 986 h 12"/>
                    <a:gd name="T10" fmla="*/ 2287 w 12"/>
                    <a:gd name="T11" fmla="*/ 0 h 12"/>
                    <a:gd name="T12" fmla="*/ 0 w 12"/>
                    <a:gd name="T13" fmla="*/ 2968 h 12"/>
                    <a:gd name="T14" fmla="*/ 2287 w 12"/>
                    <a:gd name="T15" fmla="*/ 5759 h 12"/>
                    <a:gd name="T16" fmla="*/ 4508 w 12"/>
                    <a:gd name="T17" fmla="*/ 2968 h 12"/>
                    <a:gd name="T18" fmla="*/ 2287 w 12"/>
                    <a:gd name="T19" fmla="*/ 0 h 1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2" h="12">
                      <a:moveTo>
                        <a:pt x="6" y="2"/>
                      </a:moveTo>
                      <a:cubicBezTo>
                        <a:pt x="8" y="2"/>
                        <a:pt x="10" y="4"/>
                        <a:pt x="10" y="6"/>
                      </a:cubicBezTo>
                      <a:cubicBezTo>
                        <a:pt x="10" y="8"/>
                        <a:pt x="8" y="10"/>
                        <a:pt x="6" y="10"/>
                      </a:cubicBezTo>
                      <a:cubicBezTo>
                        <a:pt x="4" y="10"/>
                        <a:pt x="2" y="8"/>
                        <a:pt x="2" y="6"/>
                      </a:cubicBezTo>
                      <a:cubicBezTo>
                        <a:pt x="2" y="4"/>
                        <a:pt x="4" y="2"/>
                        <a:pt x="6" y="2"/>
                      </a:cubicBezTo>
                      <a:moveTo>
                        <a:pt x="6" y="0"/>
                      </a:move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0" y="9"/>
                        <a:pt x="3" y="12"/>
                        <a:pt x="6" y="12"/>
                      </a:cubicBezTo>
                      <a:cubicBezTo>
                        <a:pt x="9" y="12"/>
                        <a:pt x="12" y="9"/>
                        <a:pt x="12" y="6"/>
                      </a:cubicBezTo>
                      <a:cubicBezTo>
                        <a:pt x="12" y="3"/>
                        <a:pt x="9" y="0"/>
                        <a:pt x="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" name="Freeform 91"/>
                <p:cNvSpPr>
                  <a:spLocks noEditPoints="1"/>
                </p:cNvSpPr>
                <p:nvPr/>
              </p:nvSpPr>
              <p:spPr bwMode="auto">
                <a:xfrm>
                  <a:off x="2489" y="1886"/>
                  <a:ext cx="28" cy="28"/>
                </a:xfrm>
                <a:custGeom>
                  <a:avLst/>
                  <a:gdLst>
                    <a:gd name="T0" fmla="*/ 2287 w 12"/>
                    <a:gd name="T1" fmla="*/ 828 h 12"/>
                    <a:gd name="T2" fmla="*/ 3736 w 12"/>
                    <a:gd name="T3" fmla="*/ 2287 h 12"/>
                    <a:gd name="T4" fmla="*/ 2287 w 12"/>
                    <a:gd name="T5" fmla="*/ 3736 h 12"/>
                    <a:gd name="T6" fmla="*/ 828 w 12"/>
                    <a:gd name="T7" fmla="*/ 2287 h 12"/>
                    <a:gd name="T8" fmla="*/ 2287 w 12"/>
                    <a:gd name="T9" fmla="*/ 828 h 12"/>
                    <a:gd name="T10" fmla="*/ 2287 w 12"/>
                    <a:gd name="T11" fmla="*/ 0 h 12"/>
                    <a:gd name="T12" fmla="*/ 0 w 12"/>
                    <a:gd name="T13" fmla="*/ 2287 h 12"/>
                    <a:gd name="T14" fmla="*/ 2287 w 12"/>
                    <a:gd name="T15" fmla="*/ 4508 h 12"/>
                    <a:gd name="T16" fmla="*/ 4508 w 12"/>
                    <a:gd name="T17" fmla="*/ 2287 h 12"/>
                    <a:gd name="T18" fmla="*/ 2287 w 12"/>
                    <a:gd name="T19" fmla="*/ 0 h 1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2" h="12">
                      <a:moveTo>
                        <a:pt x="6" y="2"/>
                      </a:moveTo>
                      <a:cubicBezTo>
                        <a:pt x="8" y="2"/>
                        <a:pt x="10" y="4"/>
                        <a:pt x="10" y="6"/>
                      </a:cubicBezTo>
                      <a:cubicBezTo>
                        <a:pt x="10" y="8"/>
                        <a:pt x="8" y="10"/>
                        <a:pt x="6" y="10"/>
                      </a:cubicBezTo>
                      <a:cubicBezTo>
                        <a:pt x="4" y="10"/>
                        <a:pt x="2" y="8"/>
                        <a:pt x="2" y="6"/>
                      </a:cubicBezTo>
                      <a:cubicBezTo>
                        <a:pt x="2" y="4"/>
                        <a:pt x="4" y="2"/>
                        <a:pt x="6" y="2"/>
                      </a:cubicBezTo>
                      <a:moveTo>
                        <a:pt x="6" y="0"/>
                      </a:move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0" y="9"/>
                        <a:pt x="3" y="12"/>
                        <a:pt x="6" y="12"/>
                      </a:cubicBezTo>
                      <a:cubicBezTo>
                        <a:pt x="9" y="12"/>
                        <a:pt x="12" y="9"/>
                        <a:pt x="12" y="6"/>
                      </a:cubicBezTo>
                      <a:cubicBezTo>
                        <a:pt x="12" y="3"/>
                        <a:pt x="9" y="0"/>
                        <a:pt x="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" name="Freeform 92"/>
                <p:cNvSpPr>
                  <a:spLocks noEditPoints="1"/>
                </p:cNvSpPr>
                <p:nvPr/>
              </p:nvSpPr>
              <p:spPr bwMode="auto">
                <a:xfrm>
                  <a:off x="2607" y="1767"/>
                  <a:ext cx="29" cy="29"/>
                </a:xfrm>
                <a:custGeom>
                  <a:avLst/>
                  <a:gdLst>
                    <a:gd name="T0" fmla="*/ 2968 w 12"/>
                    <a:gd name="T1" fmla="*/ 986 h 12"/>
                    <a:gd name="T2" fmla="*/ 4771 w 12"/>
                    <a:gd name="T3" fmla="*/ 2968 h 12"/>
                    <a:gd name="T4" fmla="*/ 2968 w 12"/>
                    <a:gd name="T5" fmla="*/ 4771 h 12"/>
                    <a:gd name="T6" fmla="*/ 986 w 12"/>
                    <a:gd name="T7" fmla="*/ 2968 h 12"/>
                    <a:gd name="T8" fmla="*/ 2968 w 12"/>
                    <a:gd name="T9" fmla="*/ 986 h 12"/>
                    <a:gd name="T10" fmla="*/ 2968 w 12"/>
                    <a:gd name="T11" fmla="*/ 0 h 12"/>
                    <a:gd name="T12" fmla="*/ 0 w 12"/>
                    <a:gd name="T13" fmla="*/ 2968 h 12"/>
                    <a:gd name="T14" fmla="*/ 2968 w 12"/>
                    <a:gd name="T15" fmla="*/ 5759 h 12"/>
                    <a:gd name="T16" fmla="*/ 5759 w 12"/>
                    <a:gd name="T17" fmla="*/ 2968 h 12"/>
                    <a:gd name="T18" fmla="*/ 2968 w 12"/>
                    <a:gd name="T19" fmla="*/ 0 h 1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2" h="12">
                      <a:moveTo>
                        <a:pt x="6" y="2"/>
                      </a:moveTo>
                      <a:cubicBezTo>
                        <a:pt x="8" y="2"/>
                        <a:pt x="10" y="4"/>
                        <a:pt x="10" y="6"/>
                      </a:cubicBezTo>
                      <a:cubicBezTo>
                        <a:pt x="10" y="8"/>
                        <a:pt x="8" y="10"/>
                        <a:pt x="6" y="10"/>
                      </a:cubicBezTo>
                      <a:cubicBezTo>
                        <a:pt x="4" y="10"/>
                        <a:pt x="2" y="8"/>
                        <a:pt x="2" y="6"/>
                      </a:cubicBezTo>
                      <a:cubicBezTo>
                        <a:pt x="2" y="4"/>
                        <a:pt x="4" y="2"/>
                        <a:pt x="6" y="2"/>
                      </a:cubicBezTo>
                      <a:moveTo>
                        <a:pt x="6" y="0"/>
                      </a:move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0" y="9"/>
                        <a:pt x="3" y="12"/>
                        <a:pt x="6" y="12"/>
                      </a:cubicBezTo>
                      <a:cubicBezTo>
                        <a:pt x="9" y="12"/>
                        <a:pt x="12" y="9"/>
                        <a:pt x="12" y="6"/>
                      </a:cubicBezTo>
                      <a:cubicBezTo>
                        <a:pt x="12" y="3"/>
                        <a:pt x="9" y="0"/>
                        <a:pt x="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" name="Freeform 93"/>
                <p:cNvSpPr>
                  <a:spLocks noEditPoints="1"/>
                </p:cNvSpPr>
                <p:nvPr/>
              </p:nvSpPr>
              <p:spPr bwMode="auto">
                <a:xfrm>
                  <a:off x="2371" y="1767"/>
                  <a:ext cx="28" cy="29"/>
                </a:xfrm>
                <a:custGeom>
                  <a:avLst/>
                  <a:gdLst>
                    <a:gd name="T0" fmla="*/ 2287 w 12"/>
                    <a:gd name="T1" fmla="*/ 986 h 12"/>
                    <a:gd name="T2" fmla="*/ 3736 w 12"/>
                    <a:gd name="T3" fmla="*/ 2968 h 12"/>
                    <a:gd name="T4" fmla="*/ 2287 w 12"/>
                    <a:gd name="T5" fmla="*/ 4771 h 12"/>
                    <a:gd name="T6" fmla="*/ 828 w 12"/>
                    <a:gd name="T7" fmla="*/ 2968 h 12"/>
                    <a:gd name="T8" fmla="*/ 2287 w 12"/>
                    <a:gd name="T9" fmla="*/ 986 h 12"/>
                    <a:gd name="T10" fmla="*/ 2287 w 12"/>
                    <a:gd name="T11" fmla="*/ 0 h 12"/>
                    <a:gd name="T12" fmla="*/ 0 w 12"/>
                    <a:gd name="T13" fmla="*/ 2968 h 12"/>
                    <a:gd name="T14" fmla="*/ 2287 w 12"/>
                    <a:gd name="T15" fmla="*/ 5759 h 12"/>
                    <a:gd name="T16" fmla="*/ 4508 w 12"/>
                    <a:gd name="T17" fmla="*/ 2968 h 12"/>
                    <a:gd name="T18" fmla="*/ 2287 w 12"/>
                    <a:gd name="T19" fmla="*/ 0 h 1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2" h="12">
                      <a:moveTo>
                        <a:pt x="6" y="2"/>
                      </a:moveTo>
                      <a:cubicBezTo>
                        <a:pt x="8" y="2"/>
                        <a:pt x="10" y="4"/>
                        <a:pt x="10" y="6"/>
                      </a:cubicBezTo>
                      <a:cubicBezTo>
                        <a:pt x="10" y="8"/>
                        <a:pt x="8" y="10"/>
                        <a:pt x="6" y="10"/>
                      </a:cubicBezTo>
                      <a:cubicBezTo>
                        <a:pt x="4" y="10"/>
                        <a:pt x="2" y="8"/>
                        <a:pt x="2" y="6"/>
                      </a:cubicBezTo>
                      <a:cubicBezTo>
                        <a:pt x="2" y="4"/>
                        <a:pt x="4" y="2"/>
                        <a:pt x="6" y="2"/>
                      </a:cubicBezTo>
                      <a:moveTo>
                        <a:pt x="6" y="0"/>
                      </a:move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0" y="9"/>
                        <a:pt x="3" y="12"/>
                        <a:pt x="6" y="12"/>
                      </a:cubicBezTo>
                      <a:cubicBezTo>
                        <a:pt x="9" y="12"/>
                        <a:pt x="12" y="9"/>
                        <a:pt x="12" y="6"/>
                      </a:cubicBezTo>
                      <a:cubicBezTo>
                        <a:pt x="12" y="3"/>
                        <a:pt x="9" y="0"/>
                        <a:pt x="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" name="Freeform 94"/>
                <p:cNvSpPr>
                  <a:spLocks noEditPoints="1"/>
                </p:cNvSpPr>
                <p:nvPr/>
              </p:nvSpPr>
              <p:spPr bwMode="auto">
                <a:xfrm>
                  <a:off x="2409" y="1687"/>
                  <a:ext cx="189" cy="189"/>
                </a:xfrm>
                <a:custGeom>
                  <a:avLst/>
                  <a:gdLst>
                    <a:gd name="T0" fmla="*/ 22588 w 80"/>
                    <a:gd name="T1" fmla="*/ 15177 h 80"/>
                    <a:gd name="T2" fmla="*/ 31277 w 80"/>
                    <a:gd name="T3" fmla="*/ 1557 h 80"/>
                    <a:gd name="T4" fmla="*/ 17721 w 80"/>
                    <a:gd name="T5" fmla="*/ 10220 h 80"/>
                    <a:gd name="T6" fmla="*/ 16481 w 80"/>
                    <a:gd name="T7" fmla="*/ 0 h 80"/>
                    <a:gd name="T8" fmla="*/ 15177 w 80"/>
                    <a:gd name="T9" fmla="*/ 11999 h 80"/>
                    <a:gd name="T10" fmla="*/ 13239 w 80"/>
                    <a:gd name="T11" fmla="*/ 13239 h 80"/>
                    <a:gd name="T12" fmla="*/ 11999 w 80"/>
                    <a:gd name="T13" fmla="*/ 15177 h 80"/>
                    <a:gd name="T14" fmla="*/ 0 w 80"/>
                    <a:gd name="T15" fmla="*/ 16481 h 80"/>
                    <a:gd name="T16" fmla="*/ 10220 w 80"/>
                    <a:gd name="T17" fmla="*/ 17721 h 80"/>
                    <a:gd name="T18" fmla="*/ 1557 w 80"/>
                    <a:gd name="T19" fmla="*/ 31277 h 80"/>
                    <a:gd name="T20" fmla="*/ 15177 w 80"/>
                    <a:gd name="T21" fmla="*/ 22588 h 80"/>
                    <a:gd name="T22" fmla="*/ 16481 w 80"/>
                    <a:gd name="T23" fmla="*/ 32898 h 80"/>
                    <a:gd name="T24" fmla="*/ 17721 w 80"/>
                    <a:gd name="T25" fmla="*/ 20903 h 80"/>
                    <a:gd name="T26" fmla="*/ 19658 w 80"/>
                    <a:gd name="T27" fmla="*/ 19658 h 80"/>
                    <a:gd name="T28" fmla="*/ 20903 w 80"/>
                    <a:gd name="T29" fmla="*/ 17721 h 80"/>
                    <a:gd name="T30" fmla="*/ 32898 w 80"/>
                    <a:gd name="T31" fmla="*/ 16481 h 80"/>
                    <a:gd name="T32" fmla="*/ 22588 w 80"/>
                    <a:gd name="T33" fmla="*/ 15177 h 80"/>
                    <a:gd name="T34" fmla="*/ 16481 w 80"/>
                    <a:gd name="T35" fmla="*/ 19658 h 80"/>
                    <a:gd name="T36" fmla="*/ 13239 w 80"/>
                    <a:gd name="T37" fmla="*/ 16481 h 80"/>
                    <a:gd name="T38" fmla="*/ 16481 w 80"/>
                    <a:gd name="T39" fmla="*/ 13239 h 80"/>
                    <a:gd name="T40" fmla="*/ 19658 w 80"/>
                    <a:gd name="T41" fmla="*/ 16481 h 80"/>
                    <a:gd name="T42" fmla="*/ 16481 w 80"/>
                    <a:gd name="T43" fmla="*/ 19658 h 8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80" h="80">
                      <a:moveTo>
                        <a:pt x="55" y="37"/>
                      </a:moveTo>
                      <a:cubicBezTo>
                        <a:pt x="76" y="4"/>
                        <a:pt x="76" y="4"/>
                        <a:pt x="76" y="4"/>
                      </a:cubicBezTo>
                      <a:cubicBezTo>
                        <a:pt x="43" y="25"/>
                        <a:pt x="43" y="25"/>
                        <a:pt x="43" y="25"/>
                      </a:cubicBezTo>
                      <a:cubicBezTo>
                        <a:pt x="40" y="0"/>
                        <a:pt x="40" y="0"/>
                        <a:pt x="40" y="0"/>
                      </a:cubicBezTo>
                      <a:cubicBezTo>
                        <a:pt x="37" y="29"/>
                        <a:pt x="37" y="29"/>
                        <a:pt x="37" y="29"/>
                      </a:cubicBezTo>
                      <a:cubicBezTo>
                        <a:pt x="32" y="32"/>
                        <a:pt x="32" y="32"/>
                        <a:pt x="32" y="32"/>
                      </a:cubicBezTo>
                      <a:cubicBezTo>
                        <a:pt x="29" y="37"/>
                        <a:pt x="29" y="37"/>
                        <a:pt x="29" y="37"/>
                      </a:cubicBezTo>
                      <a:cubicBezTo>
                        <a:pt x="0" y="40"/>
                        <a:pt x="0" y="40"/>
                        <a:pt x="0" y="40"/>
                      </a:cubicBezTo>
                      <a:cubicBezTo>
                        <a:pt x="25" y="43"/>
                        <a:pt x="25" y="43"/>
                        <a:pt x="25" y="43"/>
                      </a:cubicBezTo>
                      <a:cubicBezTo>
                        <a:pt x="4" y="76"/>
                        <a:pt x="4" y="76"/>
                        <a:pt x="4" y="76"/>
                      </a:cubicBezTo>
                      <a:cubicBezTo>
                        <a:pt x="37" y="55"/>
                        <a:pt x="37" y="55"/>
                        <a:pt x="37" y="55"/>
                      </a:cubicBezTo>
                      <a:cubicBezTo>
                        <a:pt x="40" y="80"/>
                        <a:pt x="40" y="80"/>
                        <a:pt x="40" y="80"/>
                      </a:cubicBezTo>
                      <a:cubicBezTo>
                        <a:pt x="43" y="51"/>
                        <a:pt x="43" y="51"/>
                        <a:pt x="43" y="51"/>
                      </a:cubicBezTo>
                      <a:cubicBezTo>
                        <a:pt x="48" y="48"/>
                        <a:pt x="48" y="48"/>
                        <a:pt x="48" y="48"/>
                      </a:cubicBezTo>
                      <a:cubicBezTo>
                        <a:pt x="51" y="43"/>
                        <a:pt x="51" y="43"/>
                        <a:pt x="51" y="43"/>
                      </a:cubicBezTo>
                      <a:cubicBezTo>
                        <a:pt x="80" y="40"/>
                        <a:pt x="80" y="40"/>
                        <a:pt x="80" y="40"/>
                      </a:cubicBezTo>
                      <a:lnTo>
                        <a:pt x="55" y="37"/>
                      </a:lnTo>
                      <a:close/>
                      <a:moveTo>
                        <a:pt x="40" y="48"/>
                      </a:moveTo>
                      <a:cubicBezTo>
                        <a:pt x="36" y="48"/>
                        <a:pt x="32" y="44"/>
                        <a:pt x="32" y="40"/>
                      </a:cubicBezTo>
                      <a:cubicBezTo>
                        <a:pt x="32" y="36"/>
                        <a:pt x="36" y="32"/>
                        <a:pt x="40" y="32"/>
                      </a:cubicBezTo>
                      <a:cubicBezTo>
                        <a:pt x="44" y="32"/>
                        <a:pt x="48" y="36"/>
                        <a:pt x="48" y="40"/>
                      </a:cubicBezTo>
                      <a:cubicBezTo>
                        <a:pt x="48" y="44"/>
                        <a:pt x="44" y="48"/>
                        <a:pt x="4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glow rad="127000">
                    <a:schemeClr val="accent6"/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6" name="Групувати 5"/>
            <p:cNvGrpSpPr/>
            <p:nvPr/>
          </p:nvGrpSpPr>
          <p:grpSpPr>
            <a:xfrm>
              <a:off x="2977841" y="4202387"/>
              <a:ext cx="3074804" cy="2530641"/>
              <a:chOff x="3459639" y="4205861"/>
              <a:chExt cx="3074804" cy="2530641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3459639" y="5905505"/>
                <a:ext cx="307480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dirty="0">
                    <a:latin typeface="+mj-lt"/>
                  </a:rPr>
                  <a:t>Точне регулювання</a:t>
                </a:r>
              </a:p>
              <a:p>
                <a:pPr algn="ctr"/>
                <a:r>
                  <a:rPr lang="uk-UA" sz="2400" dirty="0">
                    <a:latin typeface="+mj-lt"/>
                  </a:rPr>
                  <a:t> в діапазоні 40</a:t>
                </a:r>
                <a:r>
                  <a:rPr lang="uk-UA" dirty="0">
                    <a:latin typeface="+mj-lt"/>
                  </a:rPr>
                  <a:t>%</a:t>
                </a:r>
                <a:r>
                  <a:rPr lang="uk-UA" sz="2400" dirty="0">
                    <a:latin typeface="+mj-lt"/>
                  </a:rPr>
                  <a:t> - 110</a:t>
                </a:r>
                <a:r>
                  <a:rPr lang="uk-UA" dirty="0">
                    <a:latin typeface="+mj-lt"/>
                  </a:rPr>
                  <a:t>%</a:t>
                </a:r>
                <a:endParaRPr lang="uk-UA" sz="2400" dirty="0">
                  <a:latin typeface="+mj-lt"/>
                </a:endParaRPr>
              </a:p>
            </p:txBody>
          </p:sp>
          <p:grpSp>
            <p:nvGrpSpPr>
              <p:cNvPr id="32" name="Group 89"/>
              <p:cNvGrpSpPr>
                <a:grpSpLocks/>
              </p:cNvGrpSpPr>
              <p:nvPr/>
            </p:nvGrpSpPr>
            <p:grpSpPr bwMode="auto">
              <a:xfrm>
                <a:off x="4229230" y="4205861"/>
                <a:ext cx="1224000" cy="1224000"/>
                <a:chOff x="2311" y="3116"/>
                <a:chExt cx="381" cy="387"/>
              </a:xfrm>
              <a:solidFill>
                <a:schemeClr val="bg1">
                  <a:lumMod val="50000"/>
                </a:schemeClr>
              </a:solidFill>
              <a:effectLst>
                <a:glow rad="584200">
                  <a:schemeClr val="bg1">
                    <a:lumMod val="50000"/>
                    <a:alpha val="40000"/>
                  </a:schemeClr>
                </a:glow>
              </a:effectLst>
            </p:grpSpPr>
            <p:sp>
              <p:nvSpPr>
                <p:cNvPr id="33" name="Freeform 56"/>
                <p:cNvSpPr>
                  <a:spLocks/>
                </p:cNvSpPr>
                <p:nvPr/>
              </p:nvSpPr>
              <p:spPr bwMode="auto">
                <a:xfrm>
                  <a:off x="2311" y="3345"/>
                  <a:ext cx="166" cy="158"/>
                </a:xfrm>
                <a:custGeom>
                  <a:avLst/>
                  <a:gdLst>
                    <a:gd name="T0" fmla="*/ 18535 w 70"/>
                    <a:gd name="T1" fmla="*/ 0 h 67"/>
                    <a:gd name="T2" fmla="*/ 3761 w 70"/>
                    <a:gd name="T3" fmla="*/ 13798 h 67"/>
                    <a:gd name="T4" fmla="*/ 372 w 70"/>
                    <a:gd name="T5" fmla="*/ 20627 h 67"/>
                    <a:gd name="T6" fmla="*/ 2092 w 70"/>
                    <a:gd name="T7" fmla="*/ 25615 h 67"/>
                    <a:gd name="T8" fmla="*/ 6389 w 70"/>
                    <a:gd name="T9" fmla="*/ 27211 h 67"/>
                    <a:gd name="T10" fmla="*/ 14390 w 70"/>
                    <a:gd name="T11" fmla="*/ 23908 h 67"/>
                    <a:gd name="T12" fmla="*/ 29541 w 70"/>
                    <a:gd name="T13" fmla="*/ 9249 h 67"/>
                    <a:gd name="T14" fmla="*/ 18535 w 70"/>
                    <a:gd name="T15" fmla="*/ 0 h 6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" h="67">
                      <a:moveTo>
                        <a:pt x="44" y="0"/>
                      </a:moveTo>
                      <a:cubicBezTo>
                        <a:pt x="9" y="34"/>
                        <a:pt x="9" y="34"/>
                        <a:pt x="9" y="34"/>
                      </a:cubicBezTo>
                      <a:cubicBezTo>
                        <a:pt x="5" y="39"/>
                        <a:pt x="2" y="45"/>
                        <a:pt x="1" y="51"/>
                      </a:cubicBezTo>
                      <a:cubicBezTo>
                        <a:pt x="0" y="56"/>
                        <a:pt x="2" y="60"/>
                        <a:pt x="5" y="63"/>
                      </a:cubicBezTo>
                      <a:cubicBezTo>
                        <a:pt x="8" y="67"/>
                        <a:pt x="12" y="67"/>
                        <a:pt x="15" y="67"/>
                      </a:cubicBezTo>
                      <a:cubicBezTo>
                        <a:pt x="22" y="67"/>
                        <a:pt x="29" y="64"/>
                        <a:pt x="34" y="59"/>
                      </a:cubicBezTo>
                      <a:cubicBezTo>
                        <a:pt x="70" y="23"/>
                        <a:pt x="70" y="23"/>
                        <a:pt x="70" y="23"/>
                      </a:cubicBezTo>
                      <a:cubicBezTo>
                        <a:pt x="59" y="18"/>
                        <a:pt x="50" y="10"/>
                        <a:pt x="4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" name="Freeform 57"/>
                <p:cNvSpPr>
                  <a:spLocks noEditPoints="1"/>
                </p:cNvSpPr>
                <p:nvPr/>
              </p:nvSpPr>
              <p:spPr bwMode="auto">
                <a:xfrm>
                  <a:off x="2408" y="3116"/>
                  <a:ext cx="284" cy="283"/>
                </a:xfrm>
                <a:custGeom>
                  <a:avLst/>
                  <a:gdLst>
                    <a:gd name="T0" fmla="*/ 24947 w 120"/>
                    <a:gd name="T1" fmla="*/ 0 h 120"/>
                    <a:gd name="T2" fmla="*/ 0 w 120"/>
                    <a:gd name="T3" fmla="*/ 24439 h 120"/>
                    <a:gd name="T4" fmla="*/ 24947 w 120"/>
                    <a:gd name="T5" fmla="*/ 48659 h 120"/>
                    <a:gd name="T6" fmla="*/ 49885 w 120"/>
                    <a:gd name="T7" fmla="*/ 24439 h 120"/>
                    <a:gd name="T8" fmla="*/ 24947 w 120"/>
                    <a:gd name="T9" fmla="*/ 0 h 120"/>
                    <a:gd name="T10" fmla="*/ 24947 w 120"/>
                    <a:gd name="T11" fmla="*/ 38877 h 120"/>
                    <a:gd name="T12" fmla="*/ 10037 w 120"/>
                    <a:gd name="T13" fmla="*/ 24439 h 120"/>
                    <a:gd name="T14" fmla="*/ 24947 w 120"/>
                    <a:gd name="T15" fmla="*/ 9773 h 120"/>
                    <a:gd name="T16" fmla="*/ 39874 w 120"/>
                    <a:gd name="T17" fmla="*/ 24439 h 120"/>
                    <a:gd name="T18" fmla="*/ 24947 w 120"/>
                    <a:gd name="T19" fmla="*/ 38877 h 12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20" h="120">
                      <a:moveTo>
                        <a:pt x="60" y="0"/>
                      </a:moveTo>
                      <a:cubicBezTo>
                        <a:pt x="27" y="0"/>
                        <a:pt x="0" y="27"/>
                        <a:pt x="0" y="60"/>
                      </a:cubicBezTo>
                      <a:cubicBezTo>
                        <a:pt x="0" y="93"/>
                        <a:pt x="27" y="120"/>
                        <a:pt x="60" y="120"/>
                      </a:cubicBezTo>
                      <a:cubicBezTo>
                        <a:pt x="93" y="120"/>
                        <a:pt x="120" y="93"/>
                        <a:pt x="120" y="60"/>
                      </a:cubicBezTo>
                      <a:cubicBezTo>
                        <a:pt x="120" y="27"/>
                        <a:pt x="93" y="0"/>
                        <a:pt x="60" y="0"/>
                      </a:cubicBezTo>
                      <a:close/>
                      <a:moveTo>
                        <a:pt x="60" y="96"/>
                      </a:moveTo>
                      <a:cubicBezTo>
                        <a:pt x="40" y="96"/>
                        <a:pt x="24" y="80"/>
                        <a:pt x="24" y="60"/>
                      </a:cubicBezTo>
                      <a:cubicBezTo>
                        <a:pt x="24" y="40"/>
                        <a:pt x="40" y="24"/>
                        <a:pt x="60" y="24"/>
                      </a:cubicBezTo>
                      <a:cubicBezTo>
                        <a:pt x="80" y="24"/>
                        <a:pt x="96" y="40"/>
                        <a:pt x="96" y="60"/>
                      </a:cubicBezTo>
                      <a:cubicBezTo>
                        <a:pt x="96" y="80"/>
                        <a:pt x="80" y="96"/>
                        <a:pt x="60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glow rad="127000">
                    <a:schemeClr val="accent6"/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9873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6"/>
    </mc:Choice>
    <mc:Fallback xmlns="">
      <p:transition spd="slow" advTm="6386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666" t="16667" r="16668" b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24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2"/>
    </mc:Choice>
    <mc:Fallback xmlns="">
      <p:transition spd="slow" advTm="6442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79" r="188" b="5179"/>
          <a:stretch/>
        </p:blipFill>
        <p:spPr>
          <a:xfrm>
            <a:off x="-22986" y="0"/>
            <a:ext cx="12214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8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6"/>
    </mc:Choice>
    <mc:Fallback xmlns="">
      <p:transition spd="slow" advTm="6406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9845040" y="6187440"/>
            <a:ext cx="2331720" cy="655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9501" t="16667" r="15687" b="30592"/>
          <a:stretch/>
        </p:blipFill>
        <p:spPr>
          <a:xfrm>
            <a:off x="1" y="0"/>
            <a:ext cx="12176759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63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2"/>
    </mc:Choice>
    <mc:Fallback xmlns="">
      <p:transition spd="slow" advTm="6582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191344" y="0"/>
            <a:ext cx="2952328" cy="1124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8" name="Групувати 7"/>
          <p:cNvGrpSpPr/>
          <p:nvPr/>
        </p:nvGrpSpPr>
        <p:grpSpPr>
          <a:xfrm>
            <a:off x="897160" y="548680"/>
            <a:ext cx="10311408" cy="5720866"/>
            <a:chOff x="897160" y="548680"/>
            <a:chExt cx="10311408" cy="572086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/>
            <a:srcRect l="510" t="3018" r="1363" b="1903"/>
            <a:stretch/>
          </p:blipFill>
          <p:spPr>
            <a:xfrm>
              <a:off x="897160" y="620688"/>
              <a:ext cx="10311408" cy="5648858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/>
            <a:srcRect l="49218" t="35601" r="7138" b="36523"/>
            <a:stretch/>
          </p:blipFill>
          <p:spPr>
            <a:xfrm>
              <a:off x="6116640" y="548680"/>
              <a:ext cx="4586198" cy="1656184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/>
            <a:srcRect l="510" t="3018" r="49491" b="70601"/>
            <a:stretch/>
          </p:blipFill>
          <p:spPr>
            <a:xfrm>
              <a:off x="5960186" y="2653680"/>
              <a:ext cx="5221161" cy="1567408"/>
            </a:xfrm>
            <a:prstGeom prst="rect">
              <a:avLst/>
            </a:prstGeom>
          </p:spPr>
        </p:pic>
      </p:grpSp>
      <p:sp>
        <p:nvSpPr>
          <p:cNvPr id="12" name="Прямокутник 11"/>
          <p:cNvSpPr/>
          <p:nvPr/>
        </p:nvSpPr>
        <p:spPr>
          <a:xfrm>
            <a:off x="2819322" y="764704"/>
            <a:ext cx="2952328" cy="1124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614" y="792088"/>
            <a:ext cx="3360772" cy="33569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86501" y="4817273"/>
            <a:ext cx="4416338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2800" spc="2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+380 (50) 310 23 43</a:t>
            </a:r>
          </a:p>
          <a:p>
            <a:pPr algn="r"/>
            <a:r>
              <a:rPr lang="en-US" sz="2800" spc="2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dzozulya@renergo.com.ua</a:t>
            </a:r>
          </a:p>
          <a:p>
            <a:pPr algn="r"/>
            <a:r>
              <a:rPr lang="en-US" sz="2800" b="1" spc="20" dirty="0">
                <a:latin typeface="+mj-lt"/>
              </a:rPr>
              <a:t>facebook.com/dzozulya</a:t>
            </a:r>
            <a:endParaRPr lang="uk-UA" sz="2800" b="1" spc="2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56221" y="4817274"/>
            <a:ext cx="5171827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spc="2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03192</a:t>
            </a:r>
            <a:r>
              <a:rPr lang="ru-RU" sz="2800" spc="2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</a:t>
            </a:r>
            <a:r>
              <a:rPr lang="ru-RU" sz="2800" spc="2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Україна</a:t>
            </a:r>
            <a:r>
              <a:rPr lang="ru-RU" sz="2800" spc="2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м. </a:t>
            </a:r>
            <a:r>
              <a:rPr lang="ru-RU" sz="2800" spc="2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Київ</a:t>
            </a:r>
            <a:endParaRPr lang="ru-RU" sz="2800" spc="2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ru-RU" sz="2800" spc="2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пр. </a:t>
            </a:r>
            <a:r>
              <a:rPr lang="ru-RU" sz="2800" spc="2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Палладіна</a:t>
            </a:r>
            <a:r>
              <a:rPr lang="ru-RU" sz="2800" spc="2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18/30, </a:t>
            </a:r>
            <a:r>
              <a:rPr lang="ru-RU" sz="2800" spc="2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під’їзд</a:t>
            </a:r>
            <a:r>
              <a:rPr lang="ru-RU" sz="2800" spc="2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5</a:t>
            </a:r>
          </a:p>
          <a:p>
            <a:r>
              <a:rPr lang="en-US" sz="2800" b="1" spc="20" dirty="0">
                <a:latin typeface="+mj-lt"/>
              </a:rPr>
              <a:t>www.renergo.com.ua</a:t>
            </a:r>
            <a:endParaRPr lang="uk-UA" sz="2800" b="1" spc="2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17636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увати 10"/>
          <p:cNvGrpSpPr/>
          <p:nvPr/>
        </p:nvGrpSpPr>
        <p:grpSpPr>
          <a:xfrm>
            <a:off x="65438" y="116632"/>
            <a:ext cx="11935218" cy="6192687"/>
            <a:chOff x="119336" y="116632"/>
            <a:chExt cx="11935218" cy="6192687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16632"/>
              <a:ext cx="11935218" cy="6192687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5" t="26391" r="6885" b="33487"/>
            <a:stretch/>
          </p:blipFill>
          <p:spPr>
            <a:xfrm>
              <a:off x="2639616" y="788071"/>
              <a:ext cx="6873229" cy="720052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5" t="26391" r="6885" b="33487"/>
            <a:stretch/>
          </p:blipFill>
          <p:spPr>
            <a:xfrm>
              <a:off x="119336" y="3341448"/>
              <a:ext cx="4467275" cy="468000"/>
            </a:xfrm>
            <a:prstGeom prst="rect">
              <a:avLst/>
            </a:prstGeom>
          </p:spPr>
        </p:pic>
        <p:sp>
          <p:nvSpPr>
            <p:cNvPr id="10" name="Прямокутник 9"/>
            <p:cNvSpPr/>
            <p:nvPr/>
          </p:nvSpPr>
          <p:spPr>
            <a:xfrm>
              <a:off x="6240016" y="1412776"/>
              <a:ext cx="288032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2" name="Групувати 11"/>
          <p:cNvGrpSpPr/>
          <p:nvPr/>
        </p:nvGrpSpPr>
        <p:grpSpPr>
          <a:xfrm>
            <a:off x="3444044" y="2060848"/>
            <a:ext cx="6540388" cy="2903393"/>
            <a:chOff x="3444044" y="2060848"/>
            <a:chExt cx="6540388" cy="2903393"/>
          </a:xfrm>
        </p:grpSpPr>
        <p:sp>
          <p:nvSpPr>
            <p:cNvPr id="13" name="Місце для вмісту 2"/>
            <p:cNvSpPr txBox="1">
              <a:spLocks/>
            </p:cNvSpPr>
            <p:nvPr/>
          </p:nvSpPr>
          <p:spPr>
            <a:xfrm>
              <a:off x="3444044" y="2060848"/>
              <a:ext cx="5303912" cy="290339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uk-UA" sz="19800" b="1" dirty="0"/>
                <a:t>300</a:t>
              </a:r>
            </a:p>
          </p:txBody>
        </p:sp>
        <p:sp>
          <p:nvSpPr>
            <p:cNvPr id="14" name="Місце для вмісту 2"/>
            <p:cNvSpPr txBox="1">
              <a:spLocks/>
            </p:cNvSpPr>
            <p:nvPr/>
          </p:nvSpPr>
          <p:spPr>
            <a:xfrm>
              <a:off x="8040216" y="3356993"/>
              <a:ext cx="1944216" cy="79208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uk-UA" sz="6000" b="1" dirty="0"/>
                <a:t>МВт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7465DD5-04CE-4BC7-B0FA-5D5D2700A122}"/>
              </a:ext>
            </a:extLst>
          </p:cNvPr>
          <p:cNvSpPr txBox="1"/>
          <p:nvPr/>
        </p:nvSpPr>
        <p:spPr>
          <a:xfrm>
            <a:off x="2135560" y="412792"/>
            <a:ext cx="7488832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6600" dirty="0">
                <a:solidFill>
                  <a:schemeClr val="bg1">
                    <a:lumMod val="75000"/>
                  </a:schemeClr>
                </a:solidFill>
              </a:rPr>
              <a:t>ВОДОГРІЙНІ</a:t>
            </a:r>
            <a:r>
              <a:rPr lang="uk-UA" sz="5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uk-UA" sz="6600" dirty="0">
                <a:solidFill>
                  <a:schemeClr val="bg1">
                    <a:lumMod val="75000"/>
                  </a:schemeClr>
                </a:solidFill>
              </a:rPr>
              <a:t>КОТЛИ</a:t>
            </a:r>
            <a:endParaRPr lang="uk-UA" sz="5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B7F392-63F0-4D7C-BC24-FFA97A6F17E7}"/>
              </a:ext>
            </a:extLst>
          </p:cNvPr>
          <p:cNvSpPr txBox="1"/>
          <p:nvPr/>
        </p:nvSpPr>
        <p:spPr>
          <a:xfrm>
            <a:off x="31784" y="3140803"/>
            <a:ext cx="447903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uk-UA" sz="4000" dirty="0">
                <a:solidFill>
                  <a:schemeClr val="bg1">
                    <a:lumMod val="75000"/>
                  </a:schemeClr>
                </a:solidFill>
              </a:rPr>
              <a:t>ВОДОГРІЙНІ КОТЛИ</a:t>
            </a:r>
          </a:p>
        </p:txBody>
      </p:sp>
    </p:spTree>
    <p:extLst>
      <p:ext uri="{BB962C8B-B14F-4D97-AF65-F5344CB8AC3E}">
        <p14:creationId xmlns:p14="http://schemas.microsoft.com/office/powerpoint/2010/main" val="3716018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40" y="2283772"/>
            <a:ext cx="2268000" cy="2304323"/>
          </a:xfrm>
          <a:prstGeom prst="rect">
            <a:avLst/>
          </a:prstGeom>
        </p:spPr>
      </p:pic>
      <p:sp>
        <p:nvSpPr>
          <p:cNvPr id="16" name="Прямокутник 15"/>
          <p:cNvSpPr/>
          <p:nvPr/>
        </p:nvSpPr>
        <p:spPr>
          <a:xfrm>
            <a:off x="47328" y="44624"/>
            <a:ext cx="3024336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Місце для вмісту 2"/>
          <p:cNvSpPr>
            <a:spLocks noGrp="1"/>
          </p:cNvSpPr>
          <p:nvPr>
            <p:ph idx="1"/>
          </p:nvPr>
        </p:nvSpPr>
        <p:spPr>
          <a:xfrm>
            <a:off x="6072322" y="2123351"/>
            <a:ext cx="4390755" cy="29033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b="1" dirty="0"/>
              <a:t>5</a:t>
            </a:r>
            <a:r>
              <a:rPr lang="uk-UA" sz="7200" b="1" dirty="0"/>
              <a:t>0+</a:t>
            </a:r>
          </a:p>
          <a:p>
            <a:pPr marL="0" indent="0" algn="ctr">
              <a:buNone/>
            </a:pPr>
            <a:r>
              <a:rPr lang="uk-UA" sz="4400" dirty="0">
                <a:solidFill>
                  <a:schemeClr val="bg1">
                    <a:lumMod val="50000"/>
                  </a:schemeClr>
                </a:solidFill>
              </a:rPr>
              <a:t>РЕАЛІЗОВАНИХ</a:t>
            </a:r>
            <a:br>
              <a:rPr lang="uk-UA" sz="4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uk-UA" sz="4400" dirty="0">
                <a:solidFill>
                  <a:schemeClr val="bg1">
                    <a:lumMod val="50000"/>
                  </a:schemeClr>
                </a:solidFill>
              </a:rPr>
              <a:t>ПРОЕКТІВ</a:t>
            </a:r>
          </a:p>
        </p:txBody>
      </p:sp>
    </p:spTree>
    <p:extLst>
      <p:ext uri="{BB962C8B-B14F-4D97-AF65-F5344CB8AC3E}">
        <p14:creationId xmlns:p14="http://schemas.microsoft.com/office/powerpoint/2010/main" val="21395280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3916" t="22297" r="2250" b="27185"/>
          <a:stretch/>
        </p:blipFill>
        <p:spPr>
          <a:xfrm>
            <a:off x="1341120" y="1082040"/>
            <a:ext cx="9845040" cy="5196840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358640" y="290240"/>
            <a:ext cx="6995160" cy="540566"/>
          </a:xfrm>
        </p:spPr>
        <p:txBody>
          <a:bodyPr>
            <a:normAutofit fontScale="90000"/>
          </a:bodyPr>
          <a:lstStyle/>
          <a:p>
            <a:r>
              <a:rPr lang="uk-UA" dirty="0"/>
              <a:t>Модернізація</a:t>
            </a:r>
            <a:r>
              <a:rPr lang="ru-RU" dirty="0"/>
              <a:t> </a:t>
            </a:r>
            <a:r>
              <a:rPr lang="uk-UA" dirty="0"/>
              <a:t>існуючого</a:t>
            </a:r>
            <a:r>
              <a:rPr lang="ru-RU" dirty="0"/>
              <a:t> котла</a:t>
            </a:r>
          </a:p>
        </p:txBody>
      </p:sp>
    </p:spTree>
    <p:extLst>
      <p:ext uri="{BB962C8B-B14F-4D97-AF65-F5344CB8AC3E}">
        <p14:creationId xmlns:p14="http://schemas.microsoft.com/office/powerpoint/2010/main" val="194011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9"/>
    </mc:Choice>
    <mc:Fallback xmlns="">
      <p:transition spd="slow" advTm="6019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282440" y="290240"/>
            <a:ext cx="7071360" cy="540566"/>
          </a:xfrm>
        </p:spPr>
        <p:txBody>
          <a:bodyPr>
            <a:normAutofit fontScale="90000"/>
          </a:bodyPr>
          <a:lstStyle/>
          <a:p>
            <a:r>
              <a:rPr lang="uk-UA" dirty="0"/>
              <a:t>Встановлення нового котла</a:t>
            </a:r>
            <a:endParaRPr lang="ru-RU" dirty="0"/>
          </a:p>
        </p:txBody>
      </p:sp>
      <p:grpSp>
        <p:nvGrpSpPr>
          <p:cNvPr id="5" name="Групувати 4"/>
          <p:cNvGrpSpPr/>
          <p:nvPr/>
        </p:nvGrpSpPr>
        <p:grpSpPr>
          <a:xfrm>
            <a:off x="1752600" y="990600"/>
            <a:ext cx="8778240" cy="5867400"/>
            <a:chOff x="2164080" y="1237578"/>
            <a:chExt cx="7818120" cy="513807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3432" y="1237578"/>
              <a:ext cx="7668768" cy="5138076"/>
            </a:xfrm>
            <a:prstGeom prst="rect">
              <a:avLst/>
            </a:prstGeom>
          </p:spPr>
        </p:pic>
        <p:sp>
          <p:nvSpPr>
            <p:cNvPr id="3" name="Прямокутник 2"/>
            <p:cNvSpPr/>
            <p:nvPr/>
          </p:nvSpPr>
          <p:spPr>
            <a:xfrm>
              <a:off x="3124200" y="1432560"/>
              <a:ext cx="1920240" cy="7315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" name="Прямокутник 5"/>
            <p:cNvSpPr/>
            <p:nvPr/>
          </p:nvSpPr>
          <p:spPr>
            <a:xfrm>
              <a:off x="2164080" y="3324987"/>
              <a:ext cx="1920240" cy="7315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</p:spTree>
    <p:extLst>
      <p:ext uri="{BB962C8B-B14F-4D97-AF65-F5344CB8AC3E}">
        <p14:creationId xmlns:p14="http://schemas.microsoft.com/office/powerpoint/2010/main" val="328420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3"/>
    </mc:Choice>
    <mc:Fallback xmlns="">
      <p:transition spd="slow" advTm="6613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8" t="8938" b="132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3"/>
    </mc:Choice>
    <mc:Fallback xmlns="">
      <p:transition spd="slow" advTm="6013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033" b="21747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0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7"/>
    </mc:Choice>
    <mc:Fallback xmlns="">
      <p:transition spd="slow" advTm="5727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36" t="8525" r="9483" b="22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13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0"/>
    </mc:Choice>
    <mc:Fallback xmlns="">
      <p:transition spd="slow" advTm="604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0"/>
            <a:ext cx="4282440" cy="1386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74620" y="251460"/>
            <a:ext cx="6858000" cy="635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3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0"/>
    </mc:Choice>
    <mc:Fallback xmlns="">
      <p:transition spd="slow" advTm="587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0"/>
            <a:ext cx="4282440" cy="1386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74624" y="266697"/>
            <a:ext cx="6858000" cy="632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7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1"/>
    </mc:Choice>
    <mc:Fallback xmlns="">
      <p:transition spd="slow" advTm="5971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0"/>
            <a:ext cx="4282440" cy="1386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9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1"/>
    </mc:Choice>
    <mc:Fallback xmlns="">
      <p:transition spd="slow" advTm="6011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0"/>
            <a:ext cx="4282440" cy="1386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10" y="0"/>
            <a:ext cx="1256562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0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0"/>
    </mc:Choice>
    <mc:Fallback xmlns="">
      <p:transition spd="slow" advTm="601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6" b="9929"/>
          <a:stretch/>
        </p:blipFill>
        <p:spPr>
          <a:xfrm>
            <a:off x="1077292" y="891000"/>
            <a:ext cx="10037416" cy="5076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1688A7-231C-4250-ABEA-FCF23A1DB0D8}"/>
              </a:ext>
            </a:extLst>
          </p:cNvPr>
          <p:cNvSpPr txBox="1"/>
          <p:nvPr/>
        </p:nvSpPr>
        <p:spPr>
          <a:xfrm>
            <a:off x="1343472" y="2529904"/>
            <a:ext cx="9865096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9600" dirty="0"/>
              <a:t>ДОС</a:t>
            </a:r>
            <a:r>
              <a:rPr lang="uk-UA" sz="9600" dirty="0"/>
              <a:t>ВІД</a:t>
            </a:r>
            <a:endParaRPr lang="uk-UA" sz="800" dirty="0"/>
          </a:p>
        </p:txBody>
      </p:sp>
    </p:spTree>
    <p:extLst>
      <p:ext uri="{BB962C8B-B14F-4D97-AF65-F5344CB8AC3E}">
        <p14:creationId xmlns:p14="http://schemas.microsoft.com/office/powerpoint/2010/main" val="15117498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0"/>
            <a:ext cx="4282440" cy="1386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4" name="Группа 6"/>
          <p:cNvGrpSpPr/>
          <p:nvPr/>
        </p:nvGrpSpPr>
        <p:grpSpPr>
          <a:xfrm>
            <a:off x="0" y="1"/>
            <a:ext cx="12192000" cy="6858000"/>
            <a:chOff x="1556857" y="622584"/>
            <a:chExt cx="9927566" cy="6178282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6857" y="622584"/>
              <a:ext cx="9927566" cy="6178282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6608434" y="2520576"/>
              <a:ext cx="1242204" cy="1181819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62686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0"/>
    </mc:Choice>
    <mc:Fallback xmlns="">
      <p:transition spd="slow" advTm="629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0250" t="24370" r="19542" b="21110"/>
          <a:stretch/>
        </p:blipFill>
        <p:spPr>
          <a:xfrm>
            <a:off x="590550" y="883920"/>
            <a:ext cx="11010900" cy="560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6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4"/>
    </mc:Choice>
    <mc:Fallback xmlns="">
      <p:transition spd="slow" advTm="6654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667" t="16667" r="16667" b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71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2"/>
    </mc:Choice>
    <mc:Fallback xmlns="">
      <p:transition spd="slow" advTm="6162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" b="16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1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7"/>
    </mc:Choice>
    <mc:Fallback xmlns="">
      <p:transition spd="slow" advTm="6837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3" b="1737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3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9"/>
    </mc:Choice>
    <mc:Fallback xmlns="">
      <p:transition spd="slow" advTm="5609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9845040" y="6187440"/>
            <a:ext cx="2331720" cy="655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1584" t="24815" r="16667" b="25704"/>
          <a:stretch/>
        </p:blipFill>
        <p:spPr>
          <a:xfrm>
            <a:off x="0" y="0"/>
            <a:ext cx="12192000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6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2"/>
    </mc:Choice>
    <mc:Fallback xmlns="">
      <p:transition spd="slow" advTm="6002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282440" y="290240"/>
            <a:ext cx="7071360" cy="540566"/>
          </a:xfrm>
        </p:spPr>
        <p:txBody>
          <a:bodyPr>
            <a:normAutofit fontScale="90000"/>
          </a:bodyPr>
          <a:lstStyle/>
          <a:p>
            <a:r>
              <a:rPr lang="uk-UA" dirty="0"/>
              <a:t>Будівництво котельні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2250" t="28816" r="15250" b="21999"/>
          <a:stretch/>
        </p:blipFill>
        <p:spPr>
          <a:xfrm>
            <a:off x="1508760" y="1356360"/>
            <a:ext cx="9601200" cy="50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3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66"/>
    </mc:Choice>
    <mc:Fallback xmlns="">
      <p:transition spd="slow" advTm="696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150" y="2846987"/>
            <a:ext cx="10873208" cy="540566"/>
          </a:xfrm>
        </p:spPr>
        <p:txBody>
          <a:bodyPr>
            <a:noAutofit/>
          </a:bodyPr>
          <a:lstStyle/>
          <a:p>
            <a:r>
              <a:rPr lang="uk-UA" sz="8800" dirty="0">
                <a:solidFill>
                  <a:schemeClr val="bg1">
                    <a:lumMod val="65000"/>
                  </a:schemeClr>
                </a:solidFill>
              </a:rPr>
              <a:t>контекст:</a:t>
            </a:r>
            <a:br>
              <a:rPr lang="uk-UA" sz="8800" dirty="0"/>
            </a:br>
            <a:r>
              <a:rPr lang="uk-UA" sz="8800" dirty="0"/>
              <a:t>ТЕПЛОЗАБЕЗПЕЧЕННЯ</a:t>
            </a:r>
          </a:p>
        </p:txBody>
      </p:sp>
    </p:spTree>
    <p:extLst>
      <p:ext uri="{BB962C8B-B14F-4D97-AF65-F5344CB8AC3E}">
        <p14:creationId xmlns:p14="http://schemas.microsoft.com/office/powerpoint/2010/main" val="952048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іагра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3378010"/>
              </p:ext>
            </p:extLst>
          </p:nvPr>
        </p:nvGraphicFramePr>
        <p:xfrm>
          <a:off x="963038" y="924128"/>
          <a:ext cx="10642060" cy="5593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358640" y="290240"/>
            <a:ext cx="6995160" cy="540566"/>
          </a:xfrm>
        </p:spPr>
        <p:txBody>
          <a:bodyPr>
            <a:normAutofit fontScale="90000"/>
          </a:bodyPr>
          <a:lstStyle/>
          <a:p>
            <a:r>
              <a:rPr lang="uk-UA" dirty="0"/>
              <a:t>Зростання тарифів</a:t>
            </a:r>
            <a:endParaRPr lang="ru-RU" dirty="0"/>
          </a:p>
        </p:txBody>
      </p:sp>
      <p:cxnSp>
        <p:nvCxnSpPr>
          <p:cNvPr id="4" name="Пряма сполучна лінія 3"/>
          <p:cNvCxnSpPr/>
          <p:nvPr/>
        </p:nvCxnSpPr>
        <p:spPr>
          <a:xfrm>
            <a:off x="1028700" y="5953991"/>
            <a:ext cx="10089573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увати 5"/>
          <p:cNvGrpSpPr/>
          <p:nvPr/>
        </p:nvGrpSpPr>
        <p:grpSpPr>
          <a:xfrm>
            <a:off x="7535339" y="1371600"/>
            <a:ext cx="1953491" cy="4582391"/>
            <a:chOff x="7658102" y="1371600"/>
            <a:chExt cx="1953491" cy="1750291"/>
          </a:xfrm>
        </p:grpSpPr>
        <p:sp>
          <p:nvSpPr>
            <p:cNvPr id="8" name="Прямокутник 7"/>
            <p:cNvSpPr/>
            <p:nvPr/>
          </p:nvSpPr>
          <p:spPr>
            <a:xfrm>
              <a:off x="7658102" y="1371600"/>
              <a:ext cx="1953491" cy="175029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893299" y="1890777"/>
              <a:ext cx="1483098" cy="4114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uk-UA" sz="4000" dirty="0">
                  <a:latin typeface="+mj-lt"/>
                </a:rPr>
                <a:t>1241</a:t>
              </a:r>
            </a:p>
            <a:p>
              <a:pPr algn="ctr"/>
              <a:r>
                <a:rPr lang="uk-UA" sz="2400" dirty="0">
                  <a:latin typeface="+mj-lt"/>
                </a:rPr>
                <a:t>грн з ПДВ</a:t>
              </a:r>
              <a:endParaRPr lang="uk-UA" sz="1200" dirty="0">
                <a:latin typeface="+mj-lt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0AC8E26-EE56-481A-BF8F-B1C1B1EED263}"/>
              </a:ext>
            </a:extLst>
          </p:cNvPr>
          <p:cNvSpPr txBox="1"/>
          <p:nvPr/>
        </p:nvSpPr>
        <p:spPr>
          <a:xfrm>
            <a:off x="7600616" y="5993565"/>
            <a:ext cx="1822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dirty="0">
                <a:latin typeface="+mj-lt"/>
              </a:rPr>
              <a:t>07.11.2016</a:t>
            </a:r>
            <a:endParaRPr lang="uk-UA" sz="10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A42142-3504-4A09-A488-499D8AC98BAA}"/>
              </a:ext>
            </a:extLst>
          </p:cNvPr>
          <p:cNvSpPr txBox="1"/>
          <p:nvPr/>
        </p:nvSpPr>
        <p:spPr>
          <a:xfrm>
            <a:off x="2801638" y="5993565"/>
            <a:ext cx="1822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dirty="0">
                <a:latin typeface="+mj-lt"/>
              </a:rPr>
              <a:t>01.05.2015</a:t>
            </a:r>
            <a:endParaRPr lang="uk-UA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9911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1"/>
    </mc:Choice>
    <mc:Fallback xmlns="">
      <p:transition spd="slow" advTm="616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358640" y="290240"/>
            <a:ext cx="6995160" cy="540566"/>
          </a:xfrm>
        </p:spPr>
        <p:txBody>
          <a:bodyPr>
            <a:normAutofit fontScale="90000"/>
          </a:bodyPr>
          <a:lstStyle/>
          <a:p>
            <a:r>
              <a:rPr lang="ru-RU" dirty="0"/>
              <a:t>Структура тарифу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7547570" y="2826327"/>
            <a:ext cx="1953491" cy="31276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cxnSp>
        <p:nvCxnSpPr>
          <p:cNvPr id="9" name="Пряма сполучна лінія 8"/>
          <p:cNvCxnSpPr/>
          <p:nvPr/>
        </p:nvCxnSpPr>
        <p:spPr>
          <a:xfrm>
            <a:off x="1028700" y="5953991"/>
            <a:ext cx="10089573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06643" y="3770781"/>
            <a:ext cx="10663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>
                <a:latin typeface="+mj-lt"/>
              </a:rPr>
              <a:t>70%</a:t>
            </a:r>
            <a:endParaRPr lang="uk-UA" sz="2000" dirty="0">
              <a:latin typeface="+mj-lt"/>
            </a:endParaRPr>
          </a:p>
        </p:txBody>
      </p:sp>
      <p:grpSp>
        <p:nvGrpSpPr>
          <p:cNvPr id="7" name="Групувати 6"/>
          <p:cNvGrpSpPr/>
          <p:nvPr/>
        </p:nvGrpSpPr>
        <p:grpSpPr>
          <a:xfrm>
            <a:off x="7547570" y="1371600"/>
            <a:ext cx="1953491" cy="1349515"/>
            <a:chOff x="7658102" y="1371600"/>
            <a:chExt cx="1953491" cy="1349515"/>
          </a:xfrm>
        </p:grpSpPr>
        <p:sp>
          <p:nvSpPr>
            <p:cNvPr id="6" name="Прямокутник 5"/>
            <p:cNvSpPr/>
            <p:nvPr/>
          </p:nvSpPr>
          <p:spPr>
            <a:xfrm>
              <a:off x="7658102" y="1371600"/>
              <a:ext cx="1953491" cy="134951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117175" y="1892802"/>
              <a:ext cx="106631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>
                  <a:latin typeface="+mj-lt"/>
                </a:rPr>
                <a:t>30%</a:t>
              </a:r>
              <a:endParaRPr lang="uk-UA" sz="2000" dirty="0">
                <a:latin typeface="+mj-lt"/>
              </a:endParaRPr>
            </a:p>
          </p:txBody>
        </p:sp>
      </p:grpSp>
      <p:grpSp>
        <p:nvGrpSpPr>
          <p:cNvPr id="13" name="Групувати 12"/>
          <p:cNvGrpSpPr/>
          <p:nvPr/>
        </p:nvGrpSpPr>
        <p:grpSpPr>
          <a:xfrm>
            <a:off x="2702083" y="1371600"/>
            <a:ext cx="1953491" cy="4582391"/>
            <a:chOff x="7658102" y="1371600"/>
            <a:chExt cx="1953491" cy="1750291"/>
          </a:xfrm>
        </p:grpSpPr>
        <p:sp>
          <p:nvSpPr>
            <p:cNvPr id="14" name="Прямокутник 13"/>
            <p:cNvSpPr/>
            <p:nvPr/>
          </p:nvSpPr>
          <p:spPr>
            <a:xfrm>
              <a:off x="7658102" y="1371600"/>
              <a:ext cx="1953491" cy="175029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023141" y="1887061"/>
              <a:ext cx="1223412" cy="2703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>
                  <a:latin typeface="+mj-lt"/>
                </a:rPr>
                <a:t>1241</a:t>
              </a:r>
              <a:endParaRPr lang="uk-UA" sz="20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43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1"/>
    </mc:Choice>
    <mc:Fallback xmlns="">
      <p:transition spd="slow" advTm="6161"/>
    </mc:Fallback>
  </mc:AlternateContent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22411</TotalTime>
  <Words>540</Words>
  <Application>Microsoft Office PowerPoint</Application>
  <PresentationFormat>Широкий екран</PresentationFormat>
  <Paragraphs>212</Paragraphs>
  <Slides>66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66</vt:i4>
      </vt:variant>
    </vt:vector>
  </HeadingPairs>
  <TitlesOfParts>
    <vt:vector size="70" baseType="lpstr">
      <vt:lpstr>Arial</vt:lpstr>
      <vt:lpstr>Calibri</vt:lpstr>
      <vt:lpstr>Calibri Light</vt:lpstr>
      <vt:lpstr>Тема Office</vt:lpstr>
      <vt:lpstr>  Теплозабезпечення на біомасі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контекст: ТЕПЛОЗАБЕЗПЕЧЕННЯ</vt:lpstr>
      <vt:lpstr>Зростання тарифів</vt:lpstr>
      <vt:lpstr>Структура тарифу</vt:lpstr>
      <vt:lpstr>Структура тарифу</vt:lpstr>
      <vt:lpstr>Структура тарифу</vt:lpstr>
      <vt:lpstr>Зростання тарифів</vt:lpstr>
      <vt:lpstr>Зниження тарифів</vt:lpstr>
      <vt:lpstr>Як цього добитись?</vt:lpstr>
      <vt:lpstr>Презентація PowerPoint</vt:lpstr>
      <vt:lpstr>Презентація PowerPoint</vt:lpstr>
      <vt:lpstr>Презентація PowerPoint</vt:lpstr>
      <vt:lpstr> </vt:lpstr>
      <vt:lpstr>Забезпечення паливом</vt:lpstr>
      <vt:lpstr>Презентація PowerPoint</vt:lpstr>
      <vt:lpstr>Презентація PowerPoint</vt:lpstr>
      <vt:lpstr>Лушпиння соняшника</vt:lpstr>
      <vt:lpstr>Лушпиння соняшника</vt:lpstr>
      <vt:lpstr>Презентація PowerPoint</vt:lpstr>
      <vt:lpstr>Презентація PowerPoint</vt:lpstr>
      <vt:lpstr>Презентація PowerPoint</vt:lpstr>
      <vt:lpstr>Лушпиння соняшника</vt:lpstr>
      <vt:lpstr>Лушпиння соняшника</vt:lpstr>
      <vt:lpstr>Консервний завод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Лушпиння соняшника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Модернізація існуючого котла</vt:lpstr>
      <vt:lpstr>Встановлення нового котла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Будівництво котельні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Зозуля Дмитрий</dc:creator>
  <cp:lastModifiedBy>Зозуля Дмитрий</cp:lastModifiedBy>
  <cp:revision>134</cp:revision>
  <dcterms:created xsi:type="dcterms:W3CDTF">2016-02-16T13:59:14Z</dcterms:created>
  <dcterms:modified xsi:type="dcterms:W3CDTF">2017-06-23T09:40:54Z</dcterms:modified>
</cp:coreProperties>
</file>