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"/>
  </p:notesMasterIdLst>
  <p:handoutMasterIdLst>
    <p:handoutMasterId r:id="rId4"/>
  </p:handoutMasterIdLst>
  <p:sldIdLst>
    <p:sldId id="1035" r:id="rId2"/>
  </p:sldIdLst>
  <p:sldSz cx="9144000" cy="6858000" type="screen4x3"/>
  <p:notesSz cx="6669088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274"/>
    <a:srgbClr val="082AD2"/>
    <a:srgbClr val="009E47"/>
    <a:srgbClr val="FF6600"/>
    <a:srgbClr val="D25500"/>
    <a:srgbClr val="7289FA"/>
    <a:srgbClr val="3E5DF8"/>
    <a:srgbClr val="008F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864" autoAdjust="0"/>
  </p:normalViewPr>
  <p:slideViewPr>
    <p:cSldViewPr snapToGrid="0">
      <p:cViewPr>
        <p:scale>
          <a:sx n="110" d="100"/>
          <a:sy n="110" d="100"/>
        </p:scale>
        <p:origin x="-7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566" y="1812"/>
      </p:cViewPr>
      <p:guideLst>
        <p:guide orient="horz" pos="3079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ichko\&#1052;&#1086;&#1080;%20&#1076;&#1086;&#1082;&#1091;&#1084;&#1077;&#1085;&#1090;&#1099;\Downloads\&#1057;&#1083;&#1072;&#1081;&#1076;&#1057;&#1045;&#1057;&#1092;&#1110;&#1085;\&#1060;&#1080;&#1085;&#1084;&#1086;&#1076;&#1077;&#1083;&#1100;%20&#1057;&#1045;&#1057;%201%20&#1052;&#1042;&#1090;(&#1060;&#1110;&#1085;&#1072;&#1083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598452496558278"/>
          <c:y val="3.8915256744594534E-2"/>
          <c:w val="0.86071351036543942"/>
          <c:h val="0.7505901373578685"/>
        </c:manualLayout>
      </c:layout>
      <c:barChart>
        <c:barDir val="col"/>
        <c:grouping val="clustered"/>
        <c:ser>
          <c:idx val="0"/>
          <c:order val="0"/>
          <c:cat>
            <c:strRef>
              <c:f>'1 МВт'!$I$4:$I$15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'1 МВт'!$J$4:$J$15</c:f>
              <c:numCache>
                <c:formatCode>#,##0</c:formatCode>
                <c:ptCount val="12"/>
                <c:pt idx="0">
                  <c:v>32900</c:v>
                </c:pt>
                <c:pt idx="1">
                  <c:v>52200</c:v>
                </c:pt>
                <c:pt idx="2">
                  <c:v>105000</c:v>
                </c:pt>
                <c:pt idx="3">
                  <c:v>126000</c:v>
                </c:pt>
                <c:pt idx="4">
                  <c:v>152000</c:v>
                </c:pt>
                <c:pt idx="5">
                  <c:v>146000</c:v>
                </c:pt>
                <c:pt idx="6">
                  <c:v>147000</c:v>
                </c:pt>
                <c:pt idx="7">
                  <c:v>135000</c:v>
                </c:pt>
                <c:pt idx="8">
                  <c:v>102000</c:v>
                </c:pt>
                <c:pt idx="9">
                  <c:v>73300</c:v>
                </c:pt>
                <c:pt idx="10">
                  <c:v>30300</c:v>
                </c:pt>
                <c:pt idx="11">
                  <c:v>23100</c:v>
                </c:pt>
              </c:numCache>
            </c:numRef>
          </c:val>
        </c:ser>
        <c:dLbls/>
        <c:gapWidth val="75"/>
        <c:overlap val="-25"/>
        <c:axId val="57710848"/>
        <c:axId val="57741312"/>
      </c:barChart>
      <c:catAx>
        <c:axId val="57710848"/>
        <c:scaling>
          <c:orientation val="minMax"/>
        </c:scaling>
        <c:axPos val="b"/>
        <c:numFmt formatCode="General" sourceLinked="1"/>
        <c:majorTickMark val="none"/>
        <c:tickLblPos val="nextTo"/>
        <c:crossAx val="57741312"/>
        <c:crosses val="autoZero"/>
        <c:auto val="1"/>
        <c:lblAlgn val="ctr"/>
        <c:lblOffset val="100"/>
      </c:catAx>
      <c:valAx>
        <c:axId val="57741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uk-UA" noProof="0"/>
                </a:pPr>
                <a:r>
                  <a:rPr lang="uk-UA" noProof="0">
                    <a:latin typeface="Times New Roman" pitchFamily="18" charset="0"/>
                    <a:cs typeface="Times New Roman" pitchFamily="18" charset="0"/>
                  </a:rPr>
                  <a:t>Виробіток електричної енергії, </a:t>
                </a:r>
                <a:r>
                  <a:rPr lang="uk-UA" noProof="0" smtClean="0">
                    <a:latin typeface="Times New Roman" pitchFamily="18" charset="0"/>
                    <a:cs typeface="Times New Roman" pitchFamily="18" charset="0"/>
                  </a:rPr>
                  <a:t>кВт·год</a:t>
                </a:r>
                <a:endParaRPr lang="uk-UA" noProof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#,##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5771084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defTabSz="907142">
              <a:defRPr sz="1200">
                <a:effectLst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algn="r" defTabSz="907142">
              <a:defRPr sz="1200">
                <a:effectLst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defTabSz="907142">
              <a:defRPr sz="1200">
                <a:effectLst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algn="r" defTabSz="907142">
              <a:defRPr sz="1200">
                <a:effectLst/>
              </a:defRPr>
            </a:lvl1pPr>
          </a:lstStyle>
          <a:p>
            <a:pPr>
              <a:defRPr/>
            </a:pPr>
            <a:fld id="{9DB4A267-5128-4ABC-85E9-4663054B4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72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defTabSz="907142">
              <a:defRPr sz="1200">
                <a:effectLst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algn="r" defTabSz="907142">
              <a:defRPr sz="1200">
                <a:effectLst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43438"/>
            <a:ext cx="48910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defTabSz="907142">
              <a:defRPr sz="1200">
                <a:effectLst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algn="r" defTabSz="907142">
              <a:defRPr sz="1200">
                <a:effectLst/>
              </a:defRPr>
            </a:lvl1pPr>
          </a:lstStyle>
          <a:p>
            <a:pPr>
              <a:defRPr/>
            </a:pPr>
            <a:fld id="{DE4A9821-726C-4C05-A3B9-2E1974176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8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388B8FD6-6850-41B2-8700-1D5CF37C52F9}" type="slidenum">
              <a:rPr lang="ru-RU" altLang="uk-UA" smtClean="0"/>
              <a:pPr defTabSz="906463"/>
              <a:t>1</a:t>
            </a:fld>
            <a:endParaRPr lang="ru-RU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CAcQjRw&amp;url=http://en.wikipedia.org/wiki/Flag_of_Ukraine&amp;ei=eh9HVci-MLLc7Qap94GoBg&amp;bvm=bv.92291466,d.ZGU&amp;psig=AFQjCNHNvVV6qpRIaiSpbYnDgn-r9i_J1Q&amp;ust=1430810777437011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logo_transparen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26003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17"/>
          <p:cNvSpPr>
            <a:spLocks noGrp="1"/>
          </p:cNvSpPr>
          <p:nvPr>
            <p:ph type="sldNum" sz="quarter" idx="10"/>
          </p:nvPr>
        </p:nvSpPr>
        <p:spPr>
          <a:xfrm>
            <a:off x="7924800" y="6353175"/>
            <a:ext cx="762000" cy="368300"/>
          </a:xfrm>
        </p:spPr>
        <p:txBody>
          <a:bodyPr anchor="ctr"/>
          <a:lstStyle>
            <a:lvl1pPr algn="ct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837573-3159-4BBB-B511-B838804B8A7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2.itpro.co.uk/sites/itpro/files/styles/gallery_wide/public/images/dir_188/it_photo_94441.jpg?itok=kdJvyqVm"/>
          <p:cNvPicPr>
            <a:picLocks noChangeAspect="1" noChangeArrowheads="1"/>
          </p:cNvPicPr>
          <p:nvPr userDrawn="1"/>
        </p:nvPicPr>
        <p:blipFill>
          <a:blip r:embed="rId2" cstate="print"/>
          <a:srcRect l="8517" r="2592"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upload.wikimedia.org/wikipedia/commons/thumb/4/49/Flag_of_Ukraine.svg/2000px-Flag_of_Ukraine.svg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6025" y="261938"/>
            <a:ext cx="1079500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Рисунок 10" descr="logo_transparent_RGB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263"/>
            <a:ext cx="26003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DF57C-937E-42B2-9406-96FB3343F04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5DDB-C448-49E7-91C0-CBF76FF7F5C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effectLst/>
              </a:defRPr>
            </a:lvl1pPr>
          </a:lstStyle>
          <a:p>
            <a:pPr>
              <a:defRPr/>
            </a:pPr>
            <a:fld id="{2AB7BA25-D4F0-443B-92FC-86C0CABDCF8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4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круглений прямокутник 2"/>
          <p:cNvSpPr/>
          <p:nvPr/>
        </p:nvSpPr>
        <p:spPr>
          <a:xfrm>
            <a:off x="1565910" y="5718523"/>
            <a:ext cx="6297930" cy="5985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uk-UA" alt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окупності складає близько </a:t>
            </a:r>
            <a:r>
              <a:rPr lang="uk-UA" alt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років</a:t>
            </a:r>
            <a:endParaRPr lang="uk-UA" alt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781303" y="6308967"/>
            <a:ext cx="3772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600" noProof="1" smtClean="0">
                <a:cs typeface="Times New Roman" pitchFamily="18" charset="0"/>
              </a:rPr>
              <a:t>“Зелений”</a:t>
            </a:r>
            <a:r>
              <a:rPr lang="uk-UA" sz="1600" dirty="0" smtClean="0">
                <a:cs typeface="Times New Roman" pitchFamily="18" charset="0"/>
              </a:rPr>
              <a:t> тариф:       </a:t>
            </a:r>
            <a:r>
              <a:rPr lang="uk-UA" sz="1600" b="1" dirty="0" smtClean="0">
                <a:cs typeface="Times New Roman" pitchFamily="18" charset="0"/>
              </a:rPr>
              <a:t>15,99 €</a:t>
            </a:r>
            <a:r>
              <a:rPr lang="en-US" sz="1600" b="1" dirty="0" smtClean="0">
                <a:cs typeface="Times New Roman" pitchFamily="18" charset="0"/>
              </a:rPr>
              <a:t>ct</a:t>
            </a:r>
            <a:r>
              <a:rPr lang="uk-UA" sz="1600" b="1" noProof="1" smtClean="0">
                <a:cs typeface="Times New Roman" pitchFamily="18" charset="0"/>
              </a:rPr>
              <a:t>/кВт∙го</a:t>
            </a:r>
            <a:r>
              <a:rPr lang="uk-UA" sz="1600" b="1" dirty="0" smtClean="0">
                <a:cs typeface="Times New Roman" pitchFamily="18" charset="0"/>
              </a:rPr>
              <a:t>д</a:t>
            </a:r>
            <a:endParaRPr lang="uk-UA" sz="1600" b="1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00" b="100000" l="10000" r="9962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01581" y="-100736"/>
            <a:ext cx="5005882" cy="31286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444815411"/>
              </p:ext>
            </p:extLst>
          </p:nvPr>
        </p:nvGraphicFramePr>
        <p:xfrm>
          <a:off x="588880" y="2224298"/>
          <a:ext cx="7692390" cy="362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Округлений прямокутник 8"/>
          <p:cNvSpPr/>
          <p:nvPr/>
        </p:nvSpPr>
        <p:spPr>
          <a:xfrm>
            <a:off x="2114550" y="1623352"/>
            <a:ext cx="5200650" cy="613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необхідних інвестицій складає близько </a:t>
            </a: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1,14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Євро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1565910" y="393953"/>
            <a:ext cx="6202876" cy="868679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Типова фінансова модель СЕС          1 МВт</a:t>
            </a:r>
            <a:endParaRPr lang="uk-UA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71910" y="6642556"/>
            <a:ext cx="37720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800" noProof="1" smtClean="0">
                <a:cs typeface="Times New Roman" pitchFamily="18" charset="0"/>
              </a:rPr>
              <a:t>Розрахунок проведено для Київської області</a:t>
            </a:r>
            <a:endParaRPr lang="uk-UA" sz="8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Ве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9715</TotalTime>
  <Words>42</Words>
  <Application>Microsoft Office PowerPoint</Application>
  <PresentationFormat>Экран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4_Вена</vt:lpstr>
      <vt:lpstr>Слайд 1</vt:lpstr>
    </vt:vector>
  </TitlesOfParts>
  <Company>NAER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Nikolay</cp:lastModifiedBy>
  <cp:revision>811</cp:revision>
  <cp:lastPrinted>2015-09-15T11:28:01Z</cp:lastPrinted>
  <dcterms:created xsi:type="dcterms:W3CDTF">2014-10-29T09:55:22Z</dcterms:created>
  <dcterms:modified xsi:type="dcterms:W3CDTF">2016-06-03T12:08:49Z</dcterms:modified>
</cp:coreProperties>
</file>