
<file path=[Content_Types].xml><?xml version="1.0" encoding="utf-8"?>
<Types xmlns="http://schemas.openxmlformats.org/package/2006/content-types"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Default Extension="wdp" ContentType="image/vnd.ms-photo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6" r:id="rId1"/>
  </p:sldMasterIdLst>
  <p:notesMasterIdLst>
    <p:notesMasterId r:id="rId3"/>
  </p:notesMasterIdLst>
  <p:handoutMasterIdLst>
    <p:handoutMasterId r:id="rId4"/>
  </p:handoutMasterIdLst>
  <p:sldIdLst>
    <p:sldId id="1034" r:id="rId2"/>
  </p:sldIdLst>
  <p:sldSz cx="9144000" cy="6858000" type="screen4x3"/>
  <p:notesSz cx="6669088" cy="977582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4274"/>
    <a:srgbClr val="082AD2"/>
    <a:srgbClr val="009E47"/>
    <a:srgbClr val="FF6600"/>
    <a:srgbClr val="D25500"/>
    <a:srgbClr val="7289FA"/>
    <a:srgbClr val="3E5DF8"/>
    <a:srgbClr val="008FC8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18603FDC-E32A-4AB5-989C-0864C3EAD2B8}" styleName="Стиль из темы 2 - акцент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Стиль из темы 2 - акцент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Стиль из темы 2 - акцент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Стиль из темы 2 - акцент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FD4443E-F989-4FC4-A0C8-D5A2AF1F390B}" styleName="Темный стиль 1 - акцент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Темный стиль 1 - акцент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39" autoAdjust="0"/>
    <p:restoredTop sz="94864" autoAdjust="0"/>
  </p:normalViewPr>
  <p:slideViewPr>
    <p:cSldViewPr snapToGrid="0">
      <p:cViewPr>
        <p:scale>
          <a:sx n="110" d="100"/>
          <a:sy n="110" d="100"/>
        </p:scale>
        <p:origin x="-72" y="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566" y="1812"/>
      </p:cViewPr>
      <p:guideLst>
        <p:guide orient="horz" pos="3079"/>
        <p:guide pos="210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07" tIns="45402" rIns="90807" bIns="45402" numCol="1" anchor="t" anchorCtr="0" compatLnSpc="1">
            <a:prstTxWarp prst="textNoShape">
              <a:avLst/>
            </a:prstTxWarp>
          </a:bodyPr>
          <a:lstStyle>
            <a:lvl1pPr defTabSz="907142">
              <a:defRPr sz="1200">
                <a:effectLst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9838" y="0"/>
            <a:ext cx="288925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07" tIns="45402" rIns="90807" bIns="45402" numCol="1" anchor="t" anchorCtr="0" compatLnSpc="1">
            <a:prstTxWarp prst="textNoShape">
              <a:avLst/>
            </a:prstTxWarp>
          </a:bodyPr>
          <a:lstStyle>
            <a:lvl1pPr algn="r" defTabSz="907142">
              <a:defRPr sz="1200">
                <a:effectLst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88463"/>
            <a:ext cx="2889250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07" tIns="45402" rIns="90807" bIns="45402" numCol="1" anchor="b" anchorCtr="0" compatLnSpc="1">
            <a:prstTxWarp prst="textNoShape">
              <a:avLst/>
            </a:prstTxWarp>
          </a:bodyPr>
          <a:lstStyle>
            <a:lvl1pPr defTabSz="907142">
              <a:defRPr sz="1200">
                <a:effectLst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9838" y="9288463"/>
            <a:ext cx="2889250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07" tIns="45402" rIns="90807" bIns="45402" numCol="1" anchor="b" anchorCtr="0" compatLnSpc="1">
            <a:prstTxWarp prst="textNoShape">
              <a:avLst/>
            </a:prstTxWarp>
          </a:bodyPr>
          <a:lstStyle>
            <a:lvl1pPr algn="r" defTabSz="907142">
              <a:defRPr sz="1200">
                <a:effectLst/>
              </a:defRPr>
            </a:lvl1pPr>
          </a:lstStyle>
          <a:p>
            <a:pPr>
              <a:defRPr/>
            </a:pPr>
            <a:fld id="{9DB4A267-5128-4ABC-85E9-4663054B45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747254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07" tIns="45402" rIns="90807" bIns="45402" numCol="1" anchor="t" anchorCtr="0" compatLnSpc="1">
            <a:prstTxWarp prst="textNoShape">
              <a:avLst/>
            </a:prstTxWarp>
          </a:bodyPr>
          <a:lstStyle>
            <a:lvl1pPr defTabSz="907142">
              <a:defRPr sz="1200">
                <a:effectLst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9838" y="0"/>
            <a:ext cx="288925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07" tIns="45402" rIns="90807" bIns="45402" numCol="1" anchor="t" anchorCtr="0" compatLnSpc="1">
            <a:prstTxWarp prst="textNoShape">
              <a:avLst/>
            </a:prstTxWarp>
          </a:bodyPr>
          <a:lstStyle>
            <a:lvl1pPr algn="r" defTabSz="907142">
              <a:defRPr sz="1200">
                <a:effectLst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317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90588" y="733425"/>
            <a:ext cx="4886325" cy="36655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9000" y="4643438"/>
            <a:ext cx="4891088" cy="4398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07" tIns="45402" rIns="90807" bIns="4540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88463"/>
            <a:ext cx="2889250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07" tIns="45402" rIns="90807" bIns="45402" numCol="1" anchor="b" anchorCtr="0" compatLnSpc="1">
            <a:prstTxWarp prst="textNoShape">
              <a:avLst/>
            </a:prstTxWarp>
          </a:bodyPr>
          <a:lstStyle>
            <a:lvl1pPr defTabSz="907142">
              <a:defRPr sz="1200">
                <a:effectLst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9838" y="9288463"/>
            <a:ext cx="2889250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07" tIns="45402" rIns="90807" bIns="45402" numCol="1" anchor="b" anchorCtr="0" compatLnSpc="1">
            <a:prstTxWarp prst="textNoShape">
              <a:avLst/>
            </a:prstTxWarp>
          </a:bodyPr>
          <a:lstStyle>
            <a:lvl1pPr algn="r" defTabSz="907142">
              <a:defRPr sz="1200">
                <a:effectLst/>
              </a:defRPr>
            </a:lvl1pPr>
          </a:lstStyle>
          <a:p>
            <a:pPr>
              <a:defRPr/>
            </a:pPr>
            <a:fld id="{DE4A9821-726C-4C05-A3B9-2E19741766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717811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uk-UA" altLang="uk-UA" smtClean="0"/>
          </a:p>
        </p:txBody>
      </p:sp>
      <p:sp>
        <p:nvSpPr>
          <p:cNvPr id="51204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06463"/>
            <a:fld id="{388B8FD6-6850-41B2-8700-1D5CF37C52F9}" type="slidenum">
              <a:rPr lang="ru-RU" altLang="uk-UA" smtClean="0"/>
              <a:pPr defTabSz="906463"/>
              <a:t>1</a:t>
            </a:fld>
            <a:endParaRPr lang="ru-RU" altLang="uk-UA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.ua/url?sa=i&amp;rct=j&amp;q=&amp;esrc=s&amp;source=images&amp;cd=&amp;cad=rja&amp;uact=8&amp;ved=0CAcQjRw&amp;url=http://en.wikipedia.org/wiki/Flag_of_Ukraine&amp;ei=eh9HVci-MLLc7Qap94GoBg&amp;bvm=bv.92291466,d.ZGU&amp;psig=AFQjCNHNvVV6qpRIaiSpbYnDgn-r9i_J1Q&amp;ust=1430810777437011" TargetMode="External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0" descr="logo_transparent_RGB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8263"/>
            <a:ext cx="2600325" cy="50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17"/>
          <p:cNvSpPr>
            <a:spLocks noGrp="1"/>
          </p:cNvSpPr>
          <p:nvPr>
            <p:ph type="sldNum" sz="quarter" idx="10"/>
          </p:nvPr>
        </p:nvSpPr>
        <p:spPr>
          <a:xfrm>
            <a:off x="7924800" y="6353175"/>
            <a:ext cx="762000" cy="368300"/>
          </a:xfrm>
        </p:spPr>
        <p:txBody>
          <a:bodyPr anchor="ctr"/>
          <a:lstStyle>
            <a:lvl1pPr algn="ctr">
              <a:defRPr sz="11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8837573-3159-4BBB-B511-B838804B8A79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cdn2.itpro.co.uk/sites/itpro/files/styles/gallery_wide/public/images/dir_188/it_photo_94441.jpg?itok=kdJvyqVm"/>
          <p:cNvPicPr>
            <a:picLocks noChangeAspect="1" noChangeArrowheads="1"/>
          </p:cNvPicPr>
          <p:nvPr userDrawn="1"/>
        </p:nvPicPr>
        <p:blipFill>
          <a:blip r:embed="rId2" cstate="print"/>
          <a:srcRect l="8517" r="2592"/>
          <a:stretch>
            <a:fillRect/>
          </a:stretch>
        </p:blipFill>
        <p:spPr bwMode="auto">
          <a:xfrm>
            <a:off x="0" y="1905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4" descr="http://upload.wikimedia.org/wikipedia/commons/thumb/4/49/Flag_of_Ukraine.svg/2000px-Flag_of_Ukraine.svg.png">
            <a:hlinkClick r:id="rId3"/>
          </p:cNvPr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66025" y="261938"/>
            <a:ext cx="1079500" cy="7207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/>
        </p:spPr>
      </p:pic>
      <p:pic>
        <p:nvPicPr>
          <p:cNvPr id="5" name="Рисунок 10" descr="logo_transparent_RGB.png"/>
          <p:cNvPicPr>
            <a:picLocks noChangeAspect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68263"/>
            <a:ext cx="2600325" cy="50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6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DF57C-937E-42B2-9406-96FB3343F047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FC5DDB-C448-49E7-91C0-CBF76FF7F5CD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5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latin typeface="Constantia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latin typeface="Constantia"/>
            </a:endParaRPr>
          </a:p>
        </p:txBody>
      </p:sp>
      <p:sp>
        <p:nvSpPr>
          <p:cNvPr id="4100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 smtClean="0"/>
              <a:t>Образец заголовка</a:t>
            </a:r>
            <a:endParaRPr lang="en-US" altLang="uk-UA" smtClean="0"/>
          </a:p>
        </p:txBody>
      </p:sp>
      <p:sp>
        <p:nvSpPr>
          <p:cNvPr id="4101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 smtClean="0"/>
              <a:t>Образец текста</a:t>
            </a:r>
          </a:p>
          <a:p>
            <a:pPr lvl="1"/>
            <a:r>
              <a:rPr lang="ru-RU" altLang="uk-UA" smtClean="0"/>
              <a:t>Второй уровень</a:t>
            </a:r>
          </a:p>
          <a:p>
            <a:pPr lvl="2"/>
            <a:r>
              <a:rPr lang="ru-RU" altLang="uk-UA" smtClean="0"/>
              <a:t>Третий уровень</a:t>
            </a:r>
          </a:p>
          <a:p>
            <a:pPr lvl="3"/>
            <a:r>
              <a:rPr lang="ru-RU" altLang="uk-UA" smtClean="0"/>
              <a:t>Четвертый уровень</a:t>
            </a:r>
          </a:p>
          <a:p>
            <a:pPr lvl="4"/>
            <a:r>
              <a:rPr lang="ru-RU" altLang="uk-UA" smtClean="0"/>
              <a:t>Пятый уровень</a:t>
            </a:r>
            <a:endParaRPr lang="en-US" altLang="uk-UA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045C75"/>
                </a:solidFill>
                <a:effectLst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045C75"/>
                </a:solidFill>
                <a:effectLst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045C75"/>
                </a:solidFill>
                <a:effectLst/>
              </a:defRPr>
            </a:lvl1pPr>
          </a:lstStyle>
          <a:p>
            <a:pPr>
              <a:defRPr/>
            </a:pPr>
            <a:fld id="{2AB7BA25-D4F0-443B-92FC-86C0CABDCF83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  <p:grpSp>
        <p:nvGrpSpPr>
          <p:cNvPr id="4105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848" r:id="rId1"/>
    <p:sldLayoutId id="2147484849" r:id="rId2"/>
    <p:sldLayoutId id="2147484841" r:id="rId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 xmlns="">
                  <a14:imgLayer r:embed="rId4">
                    <a14:imgEffect>
                      <a14:backgroundRemoval t="10000" b="90000" l="10000" r="90000"/>
                    </a14:imgEffect>
                    <a14:imgEffect>
                      <a14:brightnessContrast bright="2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flipH="1">
            <a:off x="-401028" y="123813"/>
            <a:ext cx="3780708" cy="229391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3" name="Прямоугольник с двумя скругленными противолежащими углами 52"/>
          <p:cNvSpPr/>
          <p:nvPr/>
        </p:nvSpPr>
        <p:spPr>
          <a:xfrm>
            <a:off x="2559895" y="249703"/>
            <a:ext cx="6202876" cy="868679"/>
          </a:xfrm>
          <a:prstGeom prst="round2Diag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uk-UA" sz="2800" b="1" dirty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</a:rPr>
              <a:t>Типова </a:t>
            </a:r>
            <a:r>
              <a:rPr lang="uk-UA" sz="2800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</a:rPr>
              <a:t>фінансова модель СЕС приватного домогосподарства</a:t>
            </a:r>
            <a:endParaRPr lang="uk-UA" sz="2800" b="1" dirty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Округлений прямокутник 2"/>
          <p:cNvSpPr/>
          <p:nvPr/>
        </p:nvSpPr>
        <p:spPr>
          <a:xfrm>
            <a:off x="480059" y="2055286"/>
            <a:ext cx="8104163" cy="1025314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>
              <a:spcBef>
                <a:spcPts val="0"/>
              </a:spcBef>
              <a:defRPr/>
            </a:pPr>
            <a:r>
              <a:rPr lang="uk-UA" alt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Термін окупності складає близько</a:t>
            </a:r>
          </a:p>
          <a:p>
            <a:pPr>
              <a:spcBef>
                <a:spcPts val="0"/>
              </a:spcBef>
              <a:defRPr/>
            </a:pPr>
            <a:r>
              <a:rPr lang="uk-UA" alt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altLang="uk-UA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 років </a:t>
            </a:r>
            <a:r>
              <a:rPr lang="uk-UA" alt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при власному споживанні  </a:t>
            </a:r>
          </a:p>
          <a:p>
            <a:pPr>
              <a:spcBef>
                <a:spcPts val="0"/>
              </a:spcBef>
              <a:defRPr/>
            </a:pPr>
            <a:r>
              <a:rPr lang="uk-UA" alt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2000 </a:t>
            </a:r>
            <a:r>
              <a:rPr lang="uk-UA" altLang="uk-UA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кВт·год</a:t>
            </a:r>
            <a:r>
              <a:rPr lang="uk-UA" alt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/рік</a:t>
            </a:r>
            <a:endParaRPr lang="uk-UA" altLang="uk-UA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26" name="TextBox 4"/>
          <p:cNvSpPr txBox="1">
            <a:spLocks noChangeArrowheads="1"/>
          </p:cNvSpPr>
          <p:nvPr/>
        </p:nvSpPr>
        <p:spPr bwMode="auto">
          <a:xfrm>
            <a:off x="2524931" y="1659076"/>
            <a:ext cx="3929062" cy="461665"/>
          </a:xfrm>
          <a:prstGeom prst="rect">
            <a:avLst/>
          </a:prstGeom>
          <a:solidFill>
            <a:schemeClr val="bg2">
              <a:lumMod val="90000"/>
              <a:alpha val="45000"/>
            </a:schemeClr>
          </a:solidFill>
          <a:ln w="9525">
            <a:noFill/>
            <a:miter lim="800000"/>
            <a:headEnd/>
            <a:tailEnd/>
          </a:ln>
          <a:effectLst>
            <a:softEdge rad="127000"/>
          </a:effectLst>
        </p:spPr>
        <p:txBody>
          <a:bodyPr wrap="square">
            <a:spAutoFit/>
          </a:bodyPr>
          <a:lstStyle/>
          <a:p>
            <a:pPr algn="ctr"/>
            <a:r>
              <a:rPr lang="uk-UA" sz="1800" b="1" dirty="0" smtClean="0">
                <a:cs typeface="Times New Roman" pitchFamily="18" charset="0"/>
              </a:rPr>
              <a:t>Встановлена потужність:    </a:t>
            </a:r>
            <a:r>
              <a:rPr lang="uk-UA" sz="2400" b="1" dirty="0" smtClean="0">
                <a:cs typeface="Times New Roman" pitchFamily="18" charset="0"/>
              </a:rPr>
              <a:t>5 кВт </a:t>
            </a:r>
            <a:endParaRPr lang="uk-UA" sz="1600" dirty="0">
              <a:cs typeface="Times New Roman" pitchFamily="18" charset="0"/>
            </a:endParaRPr>
          </a:p>
        </p:txBody>
      </p:sp>
      <p:sp>
        <p:nvSpPr>
          <p:cNvPr id="10" name="Округлений прямокутник 19"/>
          <p:cNvSpPr/>
          <p:nvPr/>
        </p:nvSpPr>
        <p:spPr>
          <a:xfrm>
            <a:off x="2555431" y="6345936"/>
            <a:ext cx="3875087" cy="374904"/>
          </a:xfrm>
          <a:prstGeom prst="roundRect">
            <a:avLst>
              <a:gd name="adj" fmla="val 4743"/>
            </a:avLst>
          </a:prstGeom>
          <a:solidFill>
            <a:schemeClr val="bg2">
              <a:lumMod val="90000"/>
              <a:alpha val="45000"/>
            </a:schemeClr>
          </a:solidFill>
          <a:ln>
            <a:noFill/>
          </a:ln>
          <a:effectLst>
            <a:glow rad="63500">
              <a:schemeClr val="accent4">
                <a:satMod val="175000"/>
                <a:alpha val="40000"/>
              </a:schemeClr>
            </a:glow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uk-UA" dirty="0"/>
          </a:p>
        </p:txBody>
      </p:sp>
      <p:sp>
        <p:nvSpPr>
          <p:cNvPr id="8" name="TextBox 4"/>
          <p:cNvSpPr txBox="1">
            <a:spLocks noChangeArrowheads="1"/>
          </p:cNvSpPr>
          <p:nvPr/>
        </p:nvSpPr>
        <p:spPr bwMode="auto">
          <a:xfrm>
            <a:off x="2723156" y="6370321"/>
            <a:ext cx="377209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uk-UA" sz="1600" noProof="1" smtClean="0">
                <a:cs typeface="Times New Roman" pitchFamily="18" charset="0"/>
              </a:rPr>
              <a:t>“Зелений”</a:t>
            </a:r>
            <a:r>
              <a:rPr lang="uk-UA" sz="1600" dirty="0" smtClean="0">
                <a:cs typeface="Times New Roman" pitchFamily="18" charset="0"/>
              </a:rPr>
              <a:t> тариф:       </a:t>
            </a:r>
            <a:r>
              <a:rPr lang="uk-UA" sz="1600" b="1" dirty="0" smtClean="0">
                <a:cs typeface="Times New Roman" pitchFamily="18" charset="0"/>
              </a:rPr>
              <a:t>19,01 €</a:t>
            </a:r>
            <a:r>
              <a:rPr lang="en-US" sz="1600" b="1" dirty="0" smtClean="0">
                <a:cs typeface="Times New Roman" pitchFamily="18" charset="0"/>
              </a:rPr>
              <a:t>ct</a:t>
            </a:r>
            <a:r>
              <a:rPr lang="uk-UA" sz="1600" b="1" noProof="1" smtClean="0">
                <a:cs typeface="Times New Roman" pitchFamily="18" charset="0"/>
              </a:rPr>
              <a:t>/кВт∙го</a:t>
            </a:r>
            <a:r>
              <a:rPr lang="uk-UA" sz="1600" b="1" dirty="0" smtClean="0">
                <a:cs typeface="Times New Roman" pitchFamily="18" charset="0"/>
              </a:rPr>
              <a:t>д</a:t>
            </a:r>
            <a:endParaRPr lang="uk-UA" sz="1600" b="1" dirty="0">
              <a:cs typeface="Times New Roman" pitchFamily="18" charset="0"/>
            </a:endParaRPr>
          </a:p>
        </p:txBody>
      </p:sp>
      <p:sp>
        <p:nvSpPr>
          <p:cNvPr id="30" name="Округлений прямокутник 8"/>
          <p:cNvSpPr/>
          <p:nvPr/>
        </p:nvSpPr>
        <p:spPr>
          <a:xfrm>
            <a:off x="5377830" y="2257864"/>
            <a:ext cx="2918650" cy="573849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uk-UA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 інвестиції </a:t>
            </a:r>
            <a:r>
              <a:rPr lang="uk-UA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близько </a:t>
            </a:r>
            <a:endParaRPr lang="uk-UA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uk-UA" sz="2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тис. Євро</a:t>
            </a:r>
            <a:endParaRPr lang="uk-UA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1" name="Округлений прямокутник 2"/>
          <p:cNvSpPr/>
          <p:nvPr/>
        </p:nvSpPr>
        <p:spPr>
          <a:xfrm>
            <a:off x="514349" y="3512924"/>
            <a:ext cx="8069581" cy="1070317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r">
              <a:spcBef>
                <a:spcPts val="0"/>
              </a:spcBef>
              <a:defRPr/>
            </a:pPr>
            <a:r>
              <a:rPr lang="uk-UA" alt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Термін </a:t>
            </a:r>
            <a:r>
              <a:rPr lang="uk-UA" alt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окупності складає близько</a:t>
            </a:r>
          </a:p>
          <a:p>
            <a:pPr algn="r">
              <a:spcBef>
                <a:spcPts val="0"/>
              </a:spcBef>
              <a:defRPr/>
            </a:pPr>
            <a:r>
              <a:rPr lang="uk-UA" alt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altLang="uk-UA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 років</a:t>
            </a:r>
            <a:r>
              <a:rPr lang="uk-UA" alt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при власному споживанні  </a:t>
            </a:r>
          </a:p>
          <a:p>
            <a:pPr algn="ctr">
              <a:spcBef>
                <a:spcPts val="0"/>
              </a:spcBef>
              <a:defRPr/>
            </a:pPr>
            <a:r>
              <a:rPr lang="uk-UA" alt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2500 </a:t>
            </a:r>
            <a:r>
              <a:rPr lang="uk-UA" altLang="uk-UA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кВт·год</a:t>
            </a:r>
            <a:r>
              <a:rPr lang="uk-UA" alt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/рік</a:t>
            </a:r>
            <a:r>
              <a:rPr lang="uk-UA" altLang="uk-UA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altLang="uk-UA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TextBox 4"/>
          <p:cNvSpPr txBox="1">
            <a:spLocks noChangeArrowheads="1"/>
          </p:cNvSpPr>
          <p:nvPr/>
        </p:nvSpPr>
        <p:spPr bwMode="auto">
          <a:xfrm>
            <a:off x="2539849" y="3066610"/>
            <a:ext cx="4037266" cy="461665"/>
          </a:xfrm>
          <a:prstGeom prst="rect">
            <a:avLst/>
          </a:prstGeom>
          <a:solidFill>
            <a:schemeClr val="bg2">
              <a:lumMod val="90000"/>
              <a:alpha val="45000"/>
            </a:schemeClr>
          </a:solidFill>
          <a:ln w="9525">
            <a:noFill/>
            <a:miter lim="800000"/>
            <a:headEnd/>
            <a:tailEnd/>
          </a:ln>
          <a:effectLst>
            <a:softEdge rad="127000"/>
          </a:effectLst>
        </p:spPr>
        <p:txBody>
          <a:bodyPr wrap="square">
            <a:spAutoFit/>
          </a:bodyPr>
          <a:lstStyle/>
          <a:p>
            <a:pPr algn="ctr"/>
            <a:r>
              <a:rPr lang="uk-UA" sz="1800" b="1" dirty="0" smtClean="0">
                <a:cs typeface="Times New Roman" pitchFamily="18" charset="0"/>
              </a:rPr>
              <a:t>Встановлена потужність:    </a:t>
            </a:r>
            <a:r>
              <a:rPr lang="uk-UA" sz="2400" b="1" dirty="0" smtClean="0">
                <a:cs typeface="Times New Roman" pitchFamily="18" charset="0"/>
              </a:rPr>
              <a:t>10 кВт </a:t>
            </a:r>
            <a:endParaRPr lang="uk-UA" sz="1600" dirty="0">
              <a:cs typeface="Times New Roman" pitchFamily="18" charset="0"/>
            </a:endParaRPr>
          </a:p>
        </p:txBody>
      </p:sp>
      <p:sp>
        <p:nvSpPr>
          <p:cNvPr id="33" name="Округлений прямокутник 8"/>
          <p:cNvSpPr/>
          <p:nvPr/>
        </p:nvSpPr>
        <p:spPr>
          <a:xfrm>
            <a:off x="784904" y="3748531"/>
            <a:ext cx="2918650" cy="573849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uk-UA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 інвестиції </a:t>
            </a:r>
            <a:r>
              <a:rPr lang="uk-UA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близько </a:t>
            </a:r>
            <a:endParaRPr lang="uk-UA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uk-UA" sz="2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 тис. Євро</a:t>
            </a:r>
            <a:endParaRPr lang="uk-UA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4" name="Округлений прямокутник 2"/>
          <p:cNvSpPr/>
          <p:nvPr/>
        </p:nvSpPr>
        <p:spPr>
          <a:xfrm>
            <a:off x="504092" y="5120832"/>
            <a:ext cx="8060026" cy="1099625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>
              <a:spcBef>
                <a:spcPts val="0"/>
              </a:spcBef>
              <a:defRPr/>
            </a:pPr>
            <a:r>
              <a:rPr lang="uk-UA" alt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Термін </a:t>
            </a:r>
            <a:r>
              <a:rPr lang="uk-UA" alt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окупності складає близько </a:t>
            </a:r>
          </a:p>
          <a:p>
            <a:pPr>
              <a:spcBef>
                <a:spcPts val="0"/>
              </a:spcBef>
              <a:defRPr/>
            </a:pPr>
            <a:r>
              <a:rPr lang="uk-UA" altLang="uk-UA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 років</a:t>
            </a:r>
            <a:r>
              <a:rPr lang="uk-UA" alt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при власному споживанні</a:t>
            </a:r>
            <a:r>
              <a:rPr lang="uk-UA" altLang="uk-UA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spcBef>
                <a:spcPts val="0"/>
              </a:spcBef>
              <a:defRPr/>
            </a:pPr>
            <a:r>
              <a:rPr lang="uk-UA" alt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4000 </a:t>
            </a:r>
            <a:r>
              <a:rPr lang="uk-UA" altLang="uk-UA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кВт·год</a:t>
            </a:r>
            <a:r>
              <a:rPr lang="uk-UA" alt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/рік</a:t>
            </a:r>
            <a:r>
              <a:rPr lang="uk-UA" altLang="uk-UA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altLang="uk-UA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TextBox 4"/>
          <p:cNvSpPr txBox="1">
            <a:spLocks noChangeArrowheads="1"/>
          </p:cNvSpPr>
          <p:nvPr/>
        </p:nvSpPr>
        <p:spPr bwMode="auto">
          <a:xfrm>
            <a:off x="2498408" y="4687073"/>
            <a:ext cx="4064698" cy="461665"/>
          </a:xfrm>
          <a:prstGeom prst="rect">
            <a:avLst/>
          </a:prstGeom>
          <a:solidFill>
            <a:schemeClr val="bg2">
              <a:lumMod val="90000"/>
              <a:alpha val="45000"/>
            </a:schemeClr>
          </a:solidFill>
          <a:ln w="9525">
            <a:noFill/>
            <a:miter lim="800000"/>
            <a:headEnd/>
            <a:tailEnd/>
          </a:ln>
          <a:effectLst>
            <a:softEdge rad="127000"/>
          </a:effectLst>
        </p:spPr>
        <p:txBody>
          <a:bodyPr wrap="square">
            <a:spAutoFit/>
          </a:bodyPr>
          <a:lstStyle/>
          <a:p>
            <a:pPr algn="ctr"/>
            <a:r>
              <a:rPr lang="uk-UA" sz="1800" b="1" dirty="0" smtClean="0">
                <a:cs typeface="Times New Roman" pitchFamily="18" charset="0"/>
              </a:rPr>
              <a:t>Встановлена потужність:    </a:t>
            </a:r>
            <a:r>
              <a:rPr lang="uk-UA" sz="2400" b="1" dirty="0" smtClean="0">
                <a:cs typeface="Times New Roman" pitchFamily="18" charset="0"/>
              </a:rPr>
              <a:t>30 кВт </a:t>
            </a:r>
            <a:endParaRPr lang="uk-UA" sz="1600" dirty="0">
              <a:cs typeface="Times New Roman" pitchFamily="18" charset="0"/>
            </a:endParaRPr>
          </a:p>
        </p:txBody>
      </p:sp>
      <p:sp>
        <p:nvSpPr>
          <p:cNvPr id="36" name="Округлений прямокутник 8"/>
          <p:cNvSpPr/>
          <p:nvPr/>
        </p:nvSpPr>
        <p:spPr>
          <a:xfrm>
            <a:off x="5378768" y="5424385"/>
            <a:ext cx="2918650" cy="573849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uk-UA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 інвестиції </a:t>
            </a:r>
            <a:r>
              <a:rPr lang="uk-UA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близько </a:t>
            </a:r>
            <a:endParaRPr lang="uk-UA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uk-UA" sz="2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 тис. Євро</a:t>
            </a:r>
            <a:endParaRPr lang="uk-UA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" name="TextBox 4"/>
          <p:cNvSpPr txBox="1">
            <a:spLocks noChangeArrowheads="1"/>
          </p:cNvSpPr>
          <p:nvPr/>
        </p:nvSpPr>
        <p:spPr bwMode="auto">
          <a:xfrm>
            <a:off x="5371910" y="6642556"/>
            <a:ext cx="377209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uk-UA" sz="800" noProof="1" smtClean="0">
                <a:cs typeface="Times New Roman" pitchFamily="18" charset="0"/>
              </a:rPr>
              <a:t>Розрахунок проведено для Київської області</a:t>
            </a:r>
            <a:endParaRPr lang="uk-UA" sz="800" b="1" dirty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4_Вена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9715</TotalTime>
  <Words>101</Words>
  <Application>Microsoft Office PowerPoint</Application>
  <PresentationFormat>Экран (4:3)</PresentationFormat>
  <Paragraphs>22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4_Вена</vt:lpstr>
      <vt:lpstr>Слайд 1</vt:lpstr>
    </vt:vector>
  </TitlesOfParts>
  <Company>NAER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Nikolay</cp:lastModifiedBy>
  <cp:revision>811</cp:revision>
  <cp:lastPrinted>2015-09-15T11:28:01Z</cp:lastPrinted>
  <dcterms:created xsi:type="dcterms:W3CDTF">2014-10-29T09:55:22Z</dcterms:created>
  <dcterms:modified xsi:type="dcterms:W3CDTF">2016-06-03T12:08:57Z</dcterms:modified>
</cp:coreProperties>
</file>