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theme/themeOverride1.xml" ContentType="application/vnd.openxmlformats-officedocument.themeOverr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charts/chart9.xml" ContentType="application/vnd.openxmlformats-officedocument.drawingml.chart+xml"/>
  <Override PartName="/ppt/theme/themeOverride3.xml" ContentType="application/vnd.openxmlformats-officedocument.themeOverride+xml"/>
  <Override PartName="/ppt/charts/chart10.xml" ContentType="application/vnd.openxmlformats-officedocument.drawingml.chart+xml"/>
  <Override PartName="/ppt/theme/themeOverride4.xml" ContentType="application/vnd.openxmlformats-officedocument.themeOverride+xml"/>
  <Override PartName="/ppt/charts/chart11.xml" ContentType="application/vnd.openxmlformats-officedocument.drawingml.chart+xml"/>
  <Override PartName="/ppt/theme/themeOverride5.xml" ContentType="application/vnd.openxmlformats-officedocument.themeOverride+xml"/>
  <Override PartName="/ppt/notesSlides/notesSlide3.xml" ContentType="application/vnd.openxmlformats-officedocument.presentationml.notesSlide+xml"/>
  <Override PartName="/ppt/charts/chart12.xml" ContentType="application/vnd.openxmlformats-officedocument.drawingml.chart+xml"/>
  <Override PartName="/ppt/theme/themeOverride6.xml" ContentType="application/vnd.openxmlformats-officedocument.themeOverride+xml"/>
  <Override PartName="/ppt/charts/chart13.xml" ContentType="application/vnd.openxmlformats-officedocument.drawingml.chart+xml"/>
  <Override PartName="/ppt/theme/themeOverride7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1078" r:id="rId2"/>
    <p:sldId id="1226" r:id="rId3"/>
    <p:sldId id="1222" r:id="rId4"/>
    <p:sldId id="1223" r:id="rId5"/>
    <p:sldId id="1224" r:id="rId6"/>
    <p:sldId id="1225" r:id="rId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12" autoAdjust="0"/>
    <p:restoredTop sz="94660" autoAdjust="0"/>
  </p:normalViewPr>
  <p:slideViewPr>
    <p:cSldViewPr snapToGrid="0">
      <p:cViewPr varScale="1">
        <p:scale>
          <a:sx n="115" d="100"/>
          <a:sy n="115" d="100"/>
        </p:scale>
        <p:origin x="444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4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6.xlsx"/><Relationship Id="rId1" Type="http://schemas.openxmlformats.org/officeDocument/2006/relationships/themeOverride" Target="../theme/themeOverride5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7.xlsx"/><Relationship Id="rId1" Type="http://schemas.openxmlformats.org/officeDocument/2006/relationships/themeOverride" Target="../theme/themeOverride6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8.xlsx"/><Relationship Id="rId1" Type="http://schemas.openxmlformats.org/officeDocument/2006/relationships/themeOverride" Target="../theme/themeOverride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3.bin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4.bin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1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4.xlsx"/><Relationship Id="rId1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smtClean="0"/>
              <a:t>85,</a:t>
            </a:r>
            <a:r>
              <a:rPr lang="uk-UA" dirty="0" smtClean="0"/>
              <a:t>2</a:t>
            </a:r>
            <a:r>
              <a:rPr lang="ru-RU" dirty="0" smtClean="0"/>
              <a:t>%</a:t>
            </a:r>
            <a:endParaRPr lang="ru-RU" dirty="0"/>
          </a:p>
        </c:rich>
      </c:tx>
      <c:layout>
        <c:manualLayout>
          <c:xMode val="edge"/>
          <c:yMode val="edge"/>
          <c:x val="0.39040939529220786"/>
          <c:y val="0.39023555947448291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14826255431149732"/>
          <c:y val="2.7042074286168775E-5"/>
          <c:w val="1"/>
          <c:h val="0.99997280394770949"/>
        </c:manualLayout>
      </c:layout>
      <c:doughnutChart>
        <c:varyColors val="1"/>
        <c:ser>
          <c:idx val="0"/>
          <c:order val="0"/>
          <c:tx>
            <c:strRef>
              <c:f>'[КО 2021 Січень.xls]діаграма тепло'!$F$39</c:f>
              <c:strCache>
                <c:ptCount val="1"/>
                <c:pt idx="0">
                  <c:v>81,7%</c:v>
                </c:pt>
              </c:strCache>
            </c:strRef>
          </c:tx>
          <c:spPr>
            <a:solidFill>
              <a:srgbClr val="00FFFF"/>
            </a:solidFill>
            <a:ln w="25400">
              <a:noFill/>
            </a:ln>
          </c:spPr>
          <c:dPt>
            <c:idx val="0"/>
            <c:bubble3D val="0"/>
            <c:explosion val="14"/>
            <c:spPr>
              <a:solidFill>
                <a:schemeClr val="accent3">
                  <a:lumMod val="75000"/>
                </a:schemeClr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1D36-414E-9C92-007168072B3F}"/>
              </c:ext>
            </c:extLst>
          </c:dPt>
          <c:dPt>
            <c:idx val="1"/>
            <c:bubble3D val="0"/>
            <c:spPr>
              <a:solidFill>
                <a:srgbClr val="E3F77D"/>
              </a:solidFill>
            </c:spPr>
            <c:extLst>
              <c:ext xmlns:c16="http://schemas.microsoft.com/office/drawing/2014/chart" uri="{C3380CC4-5D6E-409C-BE32-E72D297353CC}">
                <c16:uniqueId val="{00000003-1D36-414E-9C92-007168072B3F}"/>
              </c:ext>
            </c:extLst>
          </c:dPt>
          <c:val>
            <c:numRef>
              <c:f>'[КО 2021 Січень.xls]діаграма тепло'!$F$39:$G$39</c:f>
              <c:numCache>
                <c:formatCode>0.0%</c:formatCode>
                <c:ptCount val="2"/>
                <c:pt idx="0">
                  <c:v>0.81681310635182136</c:v>
                </c:pt>
                <c:pt idx="1">
                  <c:v>0.18318689364817864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D36-414E-9C92-007168072B3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гар. вода'!$A$7:$A$31</c:f>
              <c:strCache>
                <c:ptCount val="25"/>
                <c:pt idx="0">
                  <c:v>Чернівецька</c:v>
                </c:pt>
                <c:pt idx="1">
                  <c:v>Херсонська* </c:v>
                </c:pt>
                <c:pt idx="2">
                  <c:v>Одеська</c:v>
                </c:pt>
                <c:pt idx="3">
                  <c:v>Луганська*</c:v>
                </c:pt>
                <c:pt idx="4">
                  <c:v>Кіровоградська</c:v>
                </c:pt>
                <c:pt idx="5">
                  <c:v>Закарпатська</c:v>
                </c:pt>
                <c:pt idx="6">
                  <c:v>Житомирська</c:v>
                </c:pt>
                <c:pt idx="7">
                  <c:v>Сумська</c:v>
                </c:pt>
                <c:pt idx="8">
                  <c:v>Чернігівська</c:v>
                </c:pt>
                <c:pt idx="9">
                  <c:v>Запорізька*</c:v>
                </c:pt>
                <c:pt idx="10">
                  <c:v>Харківська*</c:v>
                </c:pt>
                <c:pt idx="11">
                  <c:v>м. Київ</c:v>
                </c:pt>
                <c:pt idx="12">
                  <c:v>Черкаська</c:v>
                </c:pt>
                <c:pt idx="13">
                  <c:v>Донецька*</c:v>
                </c:pt>
                <c:pt idx="14">
                  <c:v>Хмельницька</c:v>
                </c:pt>
                <c:pt idx="15">
                  <c:v>Полтавська</c:v>
                </c:pt>
                <c:pt idx="16">
                  <c:v>Волинська</c:v>
                </c:pt>
                <c:pt idx="17">
                  <c:v>Рівненська</c:v>
                </c:pt>
                <c:pt idx="18">
                  <c:v>Львівська</c:v>
                </c:pt>
                <c:pt idx="19">
                  <c:v>Тернопільська</c:v>
                </c:pt>
                <c:pt idx="20">
                  <c:v>Івано-Франківська</c:v>
                </c:pt>
                <c:pt idx="21">
                  <c:v>Дніпропетровська</c:v>
                </c:pt>
                <c:pt idx="22">
                  <c:v>Київська</c:v>
                </c:pt>
                <c:pt idx="23">
                  <c:v>Вінницька</c:v>
                </c:pt>
                <c:pt idx="24">
                  <c:v>Миколаївська*</c:v>
                </c:pt>
              </c:strCache>
            </c:strRef>
          </c:cat>
          <c:val>
            <c:numRef>
              <c:f>'діаграма гар. вода'!$C$7:$C$31</c:f>
              <c:numCache>
                <c:formatCode>0.0%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1.1933174224343675E-2</c:v>
                </c:pt>
                <c:pt idx="8">
                  <c:v>4.3000914913083256E-2</c:v>
                </c:pt>
                <c:pt idx="9">
                  <c:v>7.1093749999999997E-2</c:v>
                </c:pt>
                <c:pt idx="10">
                  <c:v>8.9759182680612989E-2</c:v>
                </c:pt>
                <c:pt idx="11">
                  <c:v>0.14976683656870188</c:v>
                </c:pt>
                <c:pt idx="12">
                  <c:v>0.18974358974358974</c:v>
                </c:pt>
                <c:pt idx="13">
                  <c:v>0.20405522001725626</c:v>
                </c:pt>
                <c:pt idx="14">
                  <c:v>0.21686746987951808</c:v>
                </c:pt>
                <c:pt idx="15">
                  <c:v>0.24283396430502974</c:v>
                </c:pt>
                <c:pt idx="16">
                  <c:v>0.26193921852387841</c:v>
                </c:pt>
                <c:pt idx="17">
                  <c:v>0.47375504710632571</c:v>
                </c:pt>
                <c:pt idx="18">
                  <c:v>0.53782247485789247</c:v>
                </c:pt>
                <c:pt idx="19">
                  <c:v>0.61126005361930291</c:v>
                </c:pt>
                <c:pt idx="20">
                  <c:v>0.64837049742710118</c:v>
                </c:pt>
                <c:pt idx="21">
                  <c:v>0.782258064516129</c:v>
                </c:pt>
                <c:pt idx="22">
                  <c:v>0.84586466165413532</c:v>
                </c:pt>
                <c:pt idx="23">
                  <c:v>0.91862068965517241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A5-428E-9E1B-74EEA3420F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65567448"/>
        <c:axId val="1"/>
      </c:barChart>
      <c:catAx>
        <c:axId val="3655674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655674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8"/>
    </mc:Choice>
    <mc:Fallback>
      <c:style val="28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гар. вода'!$E$7:$E$31</c:f>
              <c:strCache>
                <c:ptCount val="25"/>
                <c:pt idx="0">
                  <c:v>Чернівецька</c:v>
                </c:pt>
                <c:pt idx="1">
                  <c:v>Херсонська*</c:v>
                </c:pt>
                <c:pt idx="2">
                  <c:v>Одеська</c:v>
                </c:pt>
                <c:pt idx="3">
                  <c:v>Луганська*</c:v>
                </c:pt>
                <c:pt idx="4">
                  <c:v>Кіровоградська</c:v>
                </c:pt>
                <c:pt idx="5">
                  <c:v>Закарпатська</c:v>
                </c:pt>
                <c:pt idx="6">
                  <c:v>Житомирська</c:v>
                </c:pt>
                <c:pt idx="7">
                  <c:v>м. Київ</c:v>
                </c:pt>
                <c:pt idx="8">
                  <c:v>Сумська</c:v>
                </c:pt>
                <c:pt idx="9">
                  <c:v>Черкаська</c:v>
                </c:pt>
                <c:pt idx="10">
                  <c:v>Харківська*</c:v>
                </c:pt>
                <c:pt idx="11">
                  <c:v>Полтавська</c:v>
                </c:pt>
                <c:pt idx="12">
                  <c:v>Донецька*</c:v>
                </c:pt>
                <c:pt idx="13">
                  <c:v>Рівненська</c:v>
                </c:pt>
                <c:pt idx="14">
                  <c:v>Запорізька*</c:v>
                </c:pt>
                <c:pt idx="15">
                  <c:v>Львівська</c:v>
                </c:pt>
                <c:pt idx="16">
                  <c:v>Івано-Франківська</c:v>
                </c:pt>
                <c:pt idx="17">
                  <c:v>Тернопільська</c:v>
                </c:pt>
                <c:pt idx="18">
                  <c:v>Дніпропетровська</c:v>
                </c:pt>
                <c:pt idx="19">
                  <c:v>Волинська</c:v>
                </c:pt>
                <c:pt idx="20">
                  <c:v>Чернігівська</c:v>
                </c:pt>
                <c:pt idx="21">
                  <c:v>Хмельницька</c:v>
                </c:pt>
                <c:pt idx="22">
                  <c:v>Вінницька</c:v>
                </c:pt>
                <c:pt idx="23">
                  <c:v>Миколаївська*</c:v>
                </c:pt>
                <c:pt idx="24">
                  <c:v>Київська</c:v>
                </c:pt>
              </c:strCache>
            </c:strRef>
          </c:cat>
          <c:val>
            <c:numRef>
              <c:f>'діаграма гар. вода'!$G$7:$G$31</c:f>
              <c:numCache>
                <c:formatCode>0.0%</c:formatCode>
                <c:ptCount val="2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1.9929283188685309E-2</c:v>
                </c:pt>
                <c:pt idx="8">
                  <c:v>0.47488584474885842</c:v>
                </c:pt>
                <c:pt idx="9">
                  <c:v>0.48244274809160304</c:v>
                </c:pt>
                <c:pt idx="10">
                  <c:v>0.59541062801932365</c:v>
                </c:pt>
                <c:pt idx="11">
                  <c:v>0.74121405750798719</c:v>
                </c:pt>
                <c:pt idx="12">
                  <c:v>0.75102040816326532</c:v>
                </c:pt>
                <c:pt idx="13">
                  <c:v>0.78173719376391981</c:v>
                </c:pt>
                <c:pt idx="14">
                  <c:v>0.7820773930753564</c:v>
                </c:pt>
                <c:pt idx="15">
                  <c:v>0.80747126436781613</c:v>
                </c:pt>
                <c:pt idx="16">
                  <c:v>0.93193717277486909</c:v>
                </c:pt>
                <c:pt idx="17">
                  <c:v>0.93333333333333335</c:v>
                </c:pt>
                <c:pt idx="18">
                  <c:v>0.9555555555555556</c:v>
                </c:pt>
                <c:pt idx="19">
                  <c:v>0.97142857142857142</c:v>
                </c:pt>
                <c:pt idx="20">
                  <c:v>0.98513011152416352</c:v>
                </c:pt>
                <c:pt idx="21">
                  <c:v>0.9946236559139785</c:v>
                </c:pt>
                <c:pt idx="22">
                  <c:v>1</c:v>
                </c:pt>
                <c:pt idx="23">
                  <c:v>1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97-42E3-BF03-40E379600BB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02156776"/>
        <c:axId val="1"/>
      </c:barChart>
      <c:catAx>
        <c:axId val="302156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0215677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питна вода'!$A$8:$A$32</c:f>
              <c:strCache>
                <c:ptCount val="25"/>
                <c:pt idx="0">
                  <c:v>Харківська*</c:v>
                </c:pt>
                <c:pt idx="1">
                  <c:v>Полтавська</c:v>
                </c:pt>
                <c:pt idx="2">
                  <c:v>Хмельницька</c:v>
                </c:pt>
                <c:pt idx="3">
                  <c:v>Тернопільська</c:v>
                </c:pt>
                <c:pt idx="4">
                  <c:v>Чернівецька</c:v>
                </c:pt>
                <c:pt idx="5">
                  <c:v>Донецька*</c:v>
                </c:pt>
                <c:pt idx="6">
                  <c:v>Луганська*</c:v>
                </c:pt>
                <c:pt idx="7">
                  <c:v>Волинська</c:v>
                </c:pt>
                <c:pt idx="8">
                  <c:v>Запорізька*</c:v>
                </c:pt>
                <c:pt idx="9">
                  <c:v>Львівська</c:v>
                </c:pt>
                <c:pt idx="10">
                  <c:v>Житомирська</c:v>
                </c:pt>
                <c:pt idx="11">
                  <c:v>Сумська</c:v>
                </c:pt>
                <c:pt idx="12">
                  <c:v>Херсонська*</c:v>
                </c:pt>
                <c:pt idx="13">
                  <c:v>Рівненська</c:v>
                </c:pt>
                <c:pt idx="14">
                  <c:v>Чернігівська</c:v>
                </c:pt>
                <c:pt idx="15">
                  <c:v>Київська</c:v>
                </c:pt>
                <c:pt idx="16">
                  <c:v>Закарпатська</c:v>
                </c:pt>
                <c:pt idx="17">
                  <c:v>Вінницька</c:v>
                </c:pt>
                <c:pt idx="18">
                  <c:v>м. Київ</c:v>
                </c:pt>
                <c:pt idx="19">
                  <c:v>Дніпропетровська</c:v>
                </c:pt>
                <c:pt idx="20">
                  <c:v>Черкаська</c:v>
                </c:pt>
                <c:pt idx="21">
                  <c:v>Кіровоградська</c:v>
                </c:pt>
                <c:pt idx="22">
                  <c:v>Івано-Франківська</c:v>
                </c:pt>
                <c:pt idx="23">
                  <c:v>Миколаївська*</c:v>
                </c:pt>
                <c:pt idx="24">
                  <c:v>Одеська</c:v>
                </c:pt>
              </c:strCache>
            </c:strRef>
          </c:cat>
          <c:val>
            <c:numRef>
              <c:f>'діаграма питна вода'!$C$8:$C$32</c:f>
              <c:numCache>
                <c:formatCode>0.0%</c:formatCode>
                <c:ptCount val="25"/>
                <c:pt idx="0">
                  <c:v>0.11368217366766105</c:v>
                </c:pt>
                <c:pt idx="1">
                  <c:v>0.19889751378107773</c:v>
                </c:pt>
                <c:pt idx="2">
                  <c:v>0.31447206063811034</c:v>
                </c:pt>
                <c:pt idx="3">
                  <c:v>0.6502680542415642</c:v>
                </c:pt>
                <c:pt idx="4">
                  <c:v>0.66619308571815172</c:v>
                </c:pt>
                <c:pt idx="5">
                  <c:v>0.67256499977853568</c:v>
                </c:pt>
                <c:pt idx="6">
                  <c:v>0.71323900960080844</c:v>
                </c:pt>
                <c:pt idx="7">
                  <c:v>0.72022625834106679</c:v>
                </c:pt>
                <c:pt idx="8">
                  <c:v>0.72201126096634805</c:v>
                </c:pt>
                <c:pt idx="9">
                  <c:v>0.72420124014179643</c:v>
                </c:pt>
                <c:pt idx="10">
                  <c:v>0.73099496097223593</c:v>
                </c:pt>
                <c:pt idx="11">
                  <c:v>0.7433563466656381</c:v>
                </c:pt>
                <c:pt idx="12">
                  <c:v>0.79464946789056301</c:v>
                </c:pt>
                <c:pt idx="13">
                  <c:v>0.81110513578919063</c:v>
                </c:pt>
                <c:pt idx="14">
                  <c:v>0.81384486148676716</c:v>
                </c:pt>
                <c:pt idx="15">
                  <c:v>0.82637665935469251</c:v>
                </c:pt>
                <c:pt idx="16">
                  <c:v>0.84709928039228177</c:v>
                </c:pt>
                <c:pt idx="17">
                  <c:v>0.86270893824060269</c:v>
                </c:pt>
                <c:pt idx="18">
                  <c:v>0.87240577785156903</c:v>
                </c:pt>
                <c:pt idx="19">
                  <c:v>0.88168894363584627</c:v>
                </c:pt>
                <c:pt idx="20">
                  <c:v>0.88412643959813775</c:v>
                </c:pt>
                <c:pt idx="21">
                  <c:v>0.90549984503254322</c:v>
                </c:pt>
                <c:pt idx="22">
                  <c:v>0.91177781078271203</c:v>
                </c:pt>
                <c:pt idx="23">
                  <c:v>0.93337801915761487</c:v>
                </c:pt>
                <c:pt idx="24">
                  <c:v>0.96518304166092506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E99-4A7F-8DCE-7370DFEEB9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66017264"/>
        <c:axId val="1"/>
      </c:barChart>
      <c:catAx>
        <c:axId val="36601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660172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31"/>
    </mc:Choice>
    <mc:Fallback>
      <c:style val="3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питна вода'!$E$8:$E$32</c:f>
              <c:strCache>
                <c:ptCount val="25"/>
                <c:pt idx="0">
                  <c:v>Сумська</c:v>
                </c:pt>
                <c:pt idx="1">
                  <c:v>Львівська</c:v>
                </c:pt>
                <c:pt idx="2">
                  <c:v>Хмельницька</c:v>
                </c:pt>
                <c:pt idx="3">
                  <c:v>Харківська*</c:v>
                </c:pt>
                <c:pt idx="4">
                  <c:v>Луганська*</c:v>
                </c:pt>
                <c:pt idx="5">
                  <c:v>Дніпропетровська</c:v>
                </c:pt>
                <c:pt idx="6">
                  <c:v>Полтавська</c:v>
                </c:pt>
                <c:pt idx="7">
                  <c:v>Закарпатська</c:v>
                </c:pt>
                <c:pt idx="8">
                  <c:v>Херсонська*</c:v>
                </c:pt>
                <c:pt idx="9">
                  <c:v>Запорізька*</c:v>
                </c:pt>
                <c:pt idx="10">
                  <c:v>Волинська</c:v>
                </c:pt>
                <c:pt idx="11">
                  <c:v>Тернопільська</c:v>
                </c:pt>
                <c:pt idx="12">
                  <c:v>Житомирська</c:v>
                </c:pt>
                <c:pt idx="13">
                  <c:v>Чернівецька</c:v>
                </c:pt>
                <c:pt idx="14">
                  <c:v>Рівненська</c:v>
                </c:pt>
                <c:pt idx="15">
                  <c:v>Миколаївська*</c:v>
                </c:pt>
                <c:pt idx="16">
                  <c:v>Чернігівська</c:v>
                </c:pt>
                <c:pt idx="17">
                  <c:v>Вінницька</c:v>
                </c:pt>
                <c:pt idx="18">
                  <c:v>Київська</c:v>
                </c:pt>
                <c:pt idx="19">
                  <c:v>Черкаська</c:v>
                </c:pt>
                <c:pt idx="20">
                  <c:v>Кіровоградська</c:v>
                </c:pt>
                <c:pt idx="21">
                  <c:v>м. Київ</c:v>
                </c:pt>
                <c:pt idx="22">
                  <c:v>Донецька*</c:v>
                </c:pt>
                <c:pt idx="23">
                  <c:v>Івано-Франківська</c:v>
                </c:pt>
                <c:pt idx="24">
                  <c:v>Одеська</c:v>
                </c:pt>
              </c:strCache>
            </c:strRef>
          </c:cat>
          <c:val>
            <c:numRef>
              <c:f>'діаграма питна вода'!$G$8:$G$32</c:f>
              <c:numCache>
                <c:formatCode>0.0%</c:formatCode>
                <c:ptCount val="25"/>
                <c:pt idx="0">
                  <c:v>0.85472184698514064</c:v>
                </c:pt>
                <c:pt idx="1">
                  <c:v>0.88509767124456196</c:v>
                </c:pt>
                <c:pt idx="2">
                  <c:v>0.89751958224543082</c:v>
                </c:pt>
                <c:pt idx="3">
                  <c:v>0.91263216471897612</c:v>
                </c:pt>
                <c:pt idx="4">
                  <c:v>0.91332809636030376</c:v>
                </c:pt>
                <c:pt idx="5">
                  <c:v>0.91893603546548452</c:v>
                </c:pt>
                <c:pt idx="6">
                  <c:v>0.93308514700267275</c:v>
                </c:pt>
                <c:pt idx="7">
                  <c:v>0.93475836431226766</c:v>
                </c:pt>
                <c:pt idx="8">
                  <c:v>0.96004415011037525</c:v>
                </c:pt>
                <c:pt idx="9">
                  <c:v>0.96060991105463789</c:v>
                </c:pt>
                <c:pt idx="10">
                  <c:v>0.96614035087719297</c:v>
                </c:pt>
                <c:pt idx="11">
                  <c:v>0.96695987985410858</c:v>
                </c:pt>
                <c:pt idx="12">
                  <c:v>0.96777658431793767</c:v>
                </c:pt>
                <c:pt idx="13">
                  <c:v>0.9678293261090416</c:v>
                </c:pt>
                <c:pt idx="14">
                  <c:v>0.98013358451789689</c:v>
                </c:pt>
                <c:pt idx="15">
                  <c:v>0.98058252427184467</c:v>
                </c:pt>
                <c:pt idx="16">
                  <c:v>0.98370560234346394</c:v>
                </c:pt>
                <c:pt idx="17">
                  <c:v>0.98656337005205186</c:v>
                </c:pt>
                <c:pt idx="18">
                  <c:v>0.98750312421894526</c:v>
                </c:pt>
                <c:pt idx="19">
                  <c:v>0.98756154444156519</c:v>
                </c:pt>
                <c:pt idx="20">
                  <c:v>0.98784088935209313</c:v>
                </c:pt>
                <c:pt idx="21">
                  <c:v>0.98827335220380108</c:v>
                </c:pt>
                <c:pt idx="22">
                  <c:v>0.98838611410801547</c:v>
                </c:pt>
                <c:pt idx="23">
                  <c:v>0.98896020539152762</c:v>
                </c:pt>
                <c:pt idx="24">
                  <c:v>0.99352766324671593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D9-43CE-9F70-C1868ACA30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66014968"/>
        <c:axId val="1"/>
      </c:barChart>
      <c:catAx>
        <c:axId val="366014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66014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uk-UA" dirty="0" smtClean="0"/>
              <a:t>23</a:t>
            </a:r>
            <a:r>
              <a:rPr lang="ru-RU" dirty="0" smtClean="0"/>
              <a:t>,</a:t>
            </a:r>
            <a:r>
              <a:rPr lang="uk-UA" dirty="0" smtClean="0"/>
              <a:t>0</a:t>
            </a:r>
            <a:r>
              <a:rPr lang="ru-RU" dirty="0" smtClean="0"/>
              <a:t>%</a:t>
            </a:r>
            <a:endParaRPr lang="ru-RU" dirty="0"/>
          </a:p>
        </c:rich>
      </c:tx>
      <c:layout>
        <c:manualLayout>
          <c:xMode val="edge"/>
          <c:yMode val="edge"/>
          <c:x val="0.40342768768634801"/>
          <c:y val="0.37265490649773836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6.9357244441361141E-2"/>
          <c:y val="4.1666666666666666E-3"/>
          <c:w val="1"/>
          <c:h val="0.97755910665404266"/>
        </c:manualLayout>
      </c:layout>
      <c:doughnutChart>
        <c:varyColors val="1"/>
        <c:ser>
          <c:idx val="0"/>
          <c:order val="0"/>
          <c:tx>
            <c:strRef>
              <c:f>'[КО 2021 Січень.xls]діаграма гар. вода'!$B$33</c:f>
              <c:strCache>
                <c:ptCount val="1"/>
                <c:pt idx="0">
                  <c:v>17,2%</c:v>
                </c:pt>
              </c:strCache>
            </c:strRef>
          </c:tx>
          <c:spPr>
            <a:solidFill>
              <a:srgbClr val="FF0000">
                <a:alpha val="96000"/>
              </a:srgbClr>
            </a:solidFill>
          </c:spPr>
          <c:dPt>
            <c:idx val="0"/>
            <c:bubble3D val="0"/>
            <c:spPr>
              <a:solidFill>
                <a:srgbClr val="C761AC"/>
              </a:solidFill>
            </c:spPr>
            <c:extLst>
              <c:ext xmlns:c16="http://schemas.microsoft.com/office/drawing/2014/chart" uri="{C3380CC4-5D6E-409C-BE32-E72D297353CC}">
                <c16:uniqueId val="{00000001-BCE8-4265-9BC7-4B1D9BDE3122}"/>
              </c:ext>
            </c:extLst>
          </c:dPt>
          <c:dPt>
            <c:idx val="1"/>
            <c:bubble3D val="0"/>
            <c:spPr>
              <a:solidFill>
                <a:srgbClr val="F2DAEC"/>
              </a:solidFill>
            </c:spPr>
            <c:extLst>
              <c:ext xmlns:c16="http://schemas.microsoft.com/office/drawing/2014/chart" uri="{C3380CC4-5D6E-409C-BE32-E72D297353CC}">
                <c16:uniqueId val="{00000003-BCE8-4265-9BC7-4B1D9BDE3122}"/>
              </c:ext>
            </c:extLst>
          </c:dPt>
          <c:val>
            <c:numRef>
              <c:f>'[КО 2021 Січень.xls]діаграма гар. вода'!$B$33:$C$33</c:f>
              <c:numCache>
                <c:formatCode>0.0%</c:formatCode>
                <c:ptCount val="2"/>
                <c:pt idx="0">
                  <c:v>0.17185344682569054</c:v>
                </c:pt>
                <c:pt idx="1">
                  <c:v>0.82814655317430952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CE8-4265-9BC7-4B1D9BDE3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smtClean="0"/>
              <a:t>5</a:t>
            </a:r>
            <a:r>
              <a:rPr lang="uk-UA" dirty="0" smtClean="0"/>
              <a:t>1</a:t>
            </a:r>
            <a:r>
              <a:rPr lang="ru-RU" dirty="0" smtClean="0"/>
              <a:t>,</a:t>
            </a:r>
            <a:r>
              <a:rPr lang="uk-UA" dirty="0" smtClean="0"/>
              <a:t>0</a:t>
            </a:r>
            <a:r>
              <a:rPr lang="ru-RU" dirty="0" smtClean="0"/>
              <a:t>%</a:t>
            </a:r>
            <a:endParaRPr lang="ru-RU" dirty="0"/>
          </a:p>
        </c:rich>
      </c:tx>
      <c:layout>
        <c:manualLayout>
          <c:xMode val="edge"/>
          <c:yMode val="edge"/>
          <c:x val="0.41145447728124895"/>
          <c:y val="0.41855450978300673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"/>
          <c:y val="2.2755208333333332E-2"/>
          <c:w val="1"/>
          <c:h val="0.97025520833333334"/>
        </c:manualLayout>
      </c:layout>
      <c:doughnutChart>
        <c:varyColors val="1"/>
        <c:ser>
          <c:idx val="0"/>
          <c:order val="0"/>
          <c:tx>
            <c:strRef>
              <c:f>'[КО 2021 Січень.xls]діаграма гар. вода'!$F$33</c:f>
              <c:strCache>
                <c:ptCount val="1"/>
                <c:pt idx="0">
                  <c:v>51,6%</c:v>
                </c:pt>
              </c:strCache>
            </c:strRef>
          </c:tx>
          <c:spPr>
            <a:solidFill>
              <a:srgbClr val="FFFF5B"/>
            </a:solidFill>
          </c:spPr>
          <c:dPt>
            <c:idx val="0"/>
            <c:bubble3D val="0"/>
            <c:spPr>
              <a:solidFill>
                <a:srgbClr val="C761AC"/>
              </a:solidFill>
            </c:spPr>
            <c:extLst>
              <c:ext xmlns:c16="http://schemas.microsoft.com/office/drawing/2014/chart" uri="{C3380CC4-5D6E-409C-BE32-E72D297353CC}">
                <c16:uniqueId val="{00000001-E1C8-4A03-BDF0-B46F00E2A8DC}"/>
              </c:ext>
            </c:extLst>
          </c:dPt>
          <c:dPt>
            <c:idx val="1"/>
            <c:bubble3D val="0"/>
            <c:spPr>
              <a:solidFill>
                <a:srgbClr val="F2DAEC"/>
              </a:solidFill>
            </c:spPr>
            <c:extLst>
              <c:ext xmlns:c16="http://schemas.microsoft.com/office/drawing/2014/chart" uri="{C3380CC4-5D6E-409C-BE32-E72D297353CC}">
                <c16:uniqueId val="{00000003-E1C8-4A03-BDF0-B46F00E2A8DC}"/>
              </c:ext>
            </c:extLst>
          </c:dPt>
          <c:val>
            <c:numRef>
              <c:f>'[КО 2021 Січень.xls]діаграма гар. вода'!$F$33:$G$33</c:f>
              <c:numCache>
                <c:formatCode>0.0%</c:formatCode>
                <c:ptCount val="2"/>
                <c:pt idx="0">
                  <c:v>0.51551774146765927</c:v>
                </c:pt>
                <c:pt idx="1">
                  <c:v>0.48448225853234073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1C8-4A03-BDF0-B46F00E2A8D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doughnutChart>
        <c:varyColors val="1"/>
        <c:ser>
          <c:idx val="0"/>
          <c:order val="0"/>
          <c:tx>
            <c:strRef>
              <c:f>'[КО 2021 Січень.xls]діаграма питна вода'!$B$34</c:f>
              <c:strCache>
                <c:ptCount val="1"/>
                <c:pt idx="0">
                  <c:v>76,5%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</c:spPr>
          <c:dPt>
            <c:idx val="0"/>
            <c:bubble3D val="0"/>
            <c:spPr>
              <a:solidFill>
                <a:srgbClr val="A3C5F7"/>
              </a:solidFill>
            </c:spPr>
            <c:extLst>
              <c:ext xmlns:c16="http://schemas.microsoft.com/office/drawing/2014/chart" uri="{C3380CC4-5D6E-409C-BE32-E72D297353CC}">
                <c16:uniqueId val="{00000001-AC6B-409D-B9FF-06CBFA11495F}"/>
              </c:ext>
            </c:extLst>
          </c:dPt>
          <c:dPt>
            <c:idx val="1"/>
            <c:bubble3D val="0"/>
            <c:spPr>
              <a:solidFill>
                <a:srgbClr val="DCE9FC"/>
              </a:solidFill>
            </c:spPr>
            <c:extLst>
              <c:ext xmlns:c16="http://schemas.microsoft.com/office/drawing/2014/chart" uri="{C3380CC4-5D6E-409C-BE32-E72D297353CC}">
                <c16:uniqueId val="{00000003-AC6B-409D-B9FF-06CBFA11495F}"/>
              </c:ext>
            </c:extLst>
          </c:dPt>
          <c:dLbls>
            <c:dLbl>
              <c:idx val="0"/>
              <c:layout>
                <c:manualLayout>
                  <c:x val="-0.11725293132328309"/>
                  <c:y val="-0.30539928606775024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82,4%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C6B-409D-B9FF-06CBFA11495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C6B-409D-B9FF-06CBFA11495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numRef>
              <c:f>'[КО 2021 Січень.xls]діаграма питна вода'!$B$34</c:f>
              <c:numCache>
                <c:formatCode>0.0%</c:formatCode>
                <c:ptCount val="1"/>
                <c:pt idx="0">
                  <c:v>0.76492405158760091</c:v>
                </c:pt>
              </c:numCache>
            </c:numRef>
          </c:cat>
          <c:val>
            <c:numRef>
              <c:f>'[КО 2021 Січень.xls]діаграма питна вода'!$B$34:$C$34</c:f>
              <c:numCache>
                <c:formatCode>0.0%</c:formatCode>
                <c:ptCount val="2"/>
                <c:pt idx="0">
                  <c:v>0.76492405158760091</c:v>
                </c:pt>
                <c:pt idx="1">
                  <c:v>0.23507594841239909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6B-409D-B9FF-06CBFA1149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075081443965233"/>
          <c:y val="9.4817627614919194E-3"/>
          <c:w val="1"/>
          <c:h val="0.98191963895062906"/>
        </c:manualLayout>
      </c:layout>
      <c:doughnutChart>
        <c:varyColors val="1"/>
        <c:ser>
          <c:idx val="0"/>
          <c:order val="0"/>
          <c:tx>
            <c:strRef>
              <c:f>'діаграма питна вода'!$F$34</c:f>
              <c:strCache>
                <c:ptCount val="1"/>
                <c:pt idx="0">
                  <c:v>95,6%</c:v>
                </c:pt>
              </c:strCache>
            </c:strRef>
          </c:tx>
          <c:spPr>
            <a:solidFill>
              <a:srgbClr val="4AD7F8"/>
            </a:solidFill>
          </c:spPr>
          <c:dPt>
            <c:idx val="0"/>
            <c:bubble3D val="0"/>
            <c:spPr>
              <a:solidFill>
                <a:srgbClr val="A3C5F7"/>
              </a:solidFill>
            </c:spPr>
            <c:extLst>
              <c:ext xmlns:c16="http://schemas.microsoft.com/office/drawing/2014/chart" uri="{C3380CC4-5D6E-409C-BE32-E72D297353CC}">
                <c16:uniqueId val="{00000001-18EC-4939-B1EF-80EBE882CE59}"/>
              </c:ext>
            </c:extLst>
          </c:dPt>
          <c:dPt>
            <c:idx val="1"/>
            <c:bubble3D val="0"/>
            <c:spPr>
              <a:solidFill>
                <a:srgbClr val="DCE9FC"/>
              </a:solidFill>
            </c:spPr>
            <c:extLst>
              <c:ext xmlns:c16="http://schemas.microsoft.com/office/drawing/2014/chart" uri="{C3380CC4-5D6E-409C-BE32-E72D297353CC}">
                <c16:uniqueId val="{00000003-18EC-4939-B1EF-80EBE882CE59}"/>
              </c:ext>
            </c:extLst>
          </c:dPt>
          <c:dLbls>
            <c:dLbl>
              <c:idx val="0"/>
              <c:layout>
                <c:manualLayout>
                  <c:x val="-2.3537038741720469E-2"/>
                  <c:y val="-0.38426132145508535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95,0%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8EC-4939-B1EF-80EBE882CE5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8EC-4939-B1EF-80EBE882CE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val>
            <c:numRef>
              <c:f>'діаграма питна вода'!$F$34:$G$34</c:f>
              <c:numCache>
                <c:formatCode>0.0%</c:formatCode>
                <c:ptCount val="2"/>
                <c:pt idx="0">
                  <c:v>0.95628223571102766</c:v>
                </c:pt>
                <c:pt idx="1">
                  <c:v>4.3717764288972338E-2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8EC-4939-B1EF-80EBE882CE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800" b="1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r>
              <a:rPr lang="ru-RU" dirty="0" smtClean="0"/>
              <a:t>8</a:t>
            </a:r>
            <a:r>
              <a:rPr lang="en-US" dirty="0" smtClean="0"/>
              <a:t>6</a:t>
            </a:r>
            <a:r>
              <a:rPr lang="ru-RU" dirty="0" smtClean="0"/>
              <a:t>,</a:t>
            </a:r>
            <a:r>
              <a:rPr lang="uk-UA" dirty="0" smtClean="0"/>
              <a:t>7</a:t>
            </a:r>
            <a:r>
              <a:rPr lang="ru-RU" dirty="0" smtClean="0"/>
              <a:t>%</a:t>
            </a:r>
            <a:endParaRPr lang="ru-RU" dirty="0"/>
          </a:p>
        </c:rich>
      </c:tx>
      <c:layout>
        <c:manualLayout>
          <c:xMode val="edge"/>
          <c:yMode val="edge"/>
          <c:x val="0.3915339044030165"/>
          <c:y val="0.3913463664676529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0.22031144369981048"/>
          <c:y val="5.772005772005772E-3"/>
          <c:w val="1"/>
          <c:h val="0.97588281249999997"/>
        </c:manualLayout>
      </c:layout>
      <c:doughnutChart>
        <c:varyColors val="1"/>
        <c:ser>
          <c:idx val="0"/>
          <c:order val="0"/>
          <c:tx>
            <c:strRef>
              <c:f>'діаграма тепло'!$B$39</c:f>
              <c:strCache>
                <c:ptCount val="1"/>
                <c:pt idx="0">
                  <c:v>83,4%</c:v>
                </c:pt>
              </c:strCache>
            </c:strRef>
          </c:tx>
          <c:spPr>
            <a:solidFill>
              <a:srgbClr val="408C81"/>
            </a:solidFill>
          </c:spPr>
          <c:dPt>
            <c:idx val="0"/>
            <c:bubble3D val="0"/>
            <c:spPr>
              <a:solidFill>
                <a:schemeClr val="accent3">
                  <a:lumMod val="75000"/>
                </a:schemeClr>
              </a:solidFill>
              <a:ln w="25400">
                <a:noFill/>
              </a:ln>
            </c:spPr>
            <c:extLst>
              <c:ext xmlns:c16="http://schemas.microsoft.com/office/drawing/2014/chart" uri="{C3380CC4-5D6E-409C-BE32-E72D297353CC}">
                <c16:uniqueId val="{00000001-97AC-497B-8EE8-848CF6B0B112}"/>
              </c:ext>
            </c:extLst>
          </c:dPt>
          <c:dPt>
            <c:idx val="1"/>
            <c:bubble3D val="0"/>
            <c:spPr>
              <a:solidFill>
                <a:srgbClr val="E3F77D"/>
              </a:solidFill>
            </c:spPr>
            <c:extLst>
              <c:ext xmlns:c16="http://schemas.microsoft.com/office/drawing/2014/chart" uri="{C3380CC4-5D6E-409C-BE32-E72D297353CC}">
                <c16:uniqueId val="{00000003-97AC-497B-8EE8-848CF6B0B112}"/>
              </c:ext>
            </c:extLst>
          </c:dPt>
          <c:cat>
            <c:numRef>
              <c:f>'діаграма тепло'!$B$39</c:f>
              <c:numCache>
                <c:formatCode>0.0%</c:formatCode>
                <c:ptCount val="1"/>
                <c:pt idx="0">
                  <c:v>0.83383212028347065</c:v>
                </c:pt>
              </c:numCache>
            </c:numRef>
          </c:cat>
          <c:val>
            <c:numRef>
              <c:f>'діаграма тепло'!$B$39:$C$39</c:f>
              <c:numCache>
                <c:formatCode>0.0%</c:formatCode>
                <c:ptCount val="2"/>
                <c:pt idx="0">
                  <c:v>0.83383212028347065</c:v>
                </c:pt>
                <c:pt idx="1">
                  <c:v>0.16616787971652935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7AC-497B-8EE8-848CF6B0B11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  <c:spPr>
        <a:noFill/>
        <a:ln w="25400">
          <a:noFill/>
        </a:ln>
      </c:spPr>
    </c:plotArea>
    <c:plotVisOnly val="1"/>
    <c:dispBlanksAs val="zero"/>
    <c:showDLblsOverMax val="0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132938752"/>
        <c:axId val="213754432"/>
      </c:barChart>
      <c:catAx>
        <c:axId val="132938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crossAx val="213754432"/>
        <c:crosses val="autoZero"/>
        <c:auto val="1"/>
        <c:lblAlgn val="ctr"/>
        <c:lblOffset val="100"/>
        <c:noMultiLvlLbl val="0"/>
      </c:catAx>
      <c:valAx>
        <c:axId val="213754432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1329387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8156683494953283"/>
          <c:y val="2.992045271765309E-2"/>
          <c:w val="0.68548415817881858"/>
          <c:h val="0.92655888878394244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тепло'!$A$11:$A$35</c:f>
              <c:strCache>
                <c:ptCount val="25"/>
                <c:pt idx="0">
                  <c:v>Закарпатська</c:v>
                </c:pt>
                <c:pt idx="1">
                  <c:v>Тернопільська</c:v>
                </c:pt>
                <c:pt idx="2">
                  <c:v>Донецька*</c:v>
                </c:pt>
                <c:pt idx="3">
                  <c:v>Кіровоградська</c:v>
                </c:pt>
                <c:pt idx="4">
                  <c:v>Івано-Франківська</c:v>
                </c:pt>
                <c:pt idx="5">
                  <c:v>Черкаська</c:v>
                </c:pt>
                <c:pt idx="6">
                  <c:v>Сумська</c:v>
                </c:pt>
                <c:pt idx="7">
                  <c:v>Луганська*</c:v>
                </c:pt>
                <c:pt idx="8">
                  <c:v>Житомирська</c:v>
                </c:pt>
                <c:pt idx="9">
                  <c:v>Київська</c:v>
                </c:pt>
                <c:pt idx="10">
                  <c:v>Херсонська* </c:v>
                </c:pt>
                <c:pt idx="11">
                  <c:v>Чернігівська</c:v>
                </c:pt>
                <c:pt idx="12">
                  <c:v>Запорізька*</c:v>
                </c:pt>
                <c:pt idx="13">
                  <c:v>Полтавська</c:v>
                </c:pt>
                <c:pt idx="14">
                  <c:v>Львівська</c:v>
                </c:pt>
                <c:pt idx="15">
                  <c:v>Дніпропетровська</c:v>
                </c:pt>
                <c:pt idx="16">
                  <c:v>Волинська</c:v>
                </c:pt>
                <c:pt idx="17">
                  <c:v>м. Київ</c:v>
                </c:pt>
                <c:pt idx="18">
                  <c:v>Хмельницька</c:v>
                </c:pt>
                <c:pt idx="19">
                  <c:v>Харківська*</c:v>
                </c:pt>
                <c:pt idx="20">
                  <c:v>Чернівецька</c:v>
                </c:pt>
                <c:pt idx="21">
                  <c:v>Вінницька</c:v>
                </c:pt>
                <c:pt idx="22">
                  <c:v>Миколаївська*</c:v>
                </c:pt>
                <c:pt idx="23">
                  <c:v>Рівненська</c:v>
                </c:pt>
                <c:pt idx="24">
                  <c:v>Одеська</c:v>
                </c:pt>
              </c:strCache>
            </c:strRef>
          </c:cat>
          <c:val>
            <c:numRef>
              <c:f>'діаграма тепло'!$C$11:$C$35</c:f>
              <c:numCache>
                <c:formatCode>0.0%</c:formatCode>
                <c:ptCount val="25"/>
                <c:pt idx="0">
                  <c:v>0.1875</c:v>
                </c:pt>
                <c:pt idx="1">
                  <c:v>0.40308988764044945</c:v>
                </c:pt>
                <c:pt idx="2">
                  <c:v>0.57231288688801352</c:v>
                </c:pt>
                <c:pt idx="3">
                  <c:v>0.6071133167907361</c:v>
                </c:pt>
                <c:pt idx="4">
                  <c:v>0.77303988995873452</c:v>
                </c:pt>
                <c:pt idx="5">
                  <c:v>0.79152623976889747</c:v>
                </c:pt>
                <c:pt idx="6">
                  <c:v>0.7990135635018496</c:v>
                </c:pt>
                <c:pt idx="7">
                  <c:v>0.81600598354525056</c:v>
                </c:pt>
                <c:pt idx="8">
                  <c:v>0.84056399132321036</c:v>
                </c:pt>
                <c:pt idx="9">
                  <c:v>0.85673352435530081</c:v>
                </c:pt>
                <c:pt idx="10">
                  <c:v>0.875</c:v>
                </c:pt>
                <c:pt idx="11">
                  <c:v>0.88301517376407246</c:v>
                </c:pt>
                <c:pt idx="12">
                  <c:v>0.88904327113934101</c:v>
                </c:pt>
                <c:pt idx="13">
                  <c:v>0.88994008199306207</c:v>
                </c:pt>
                <c:pt idx="14">
                  <c:v>0.90392501464557706</c:v>
                </c:pt>
                <c:pt idx="15">
                  <c:v>0.91494442913566643</c:v>
                </c:pt>
                <c:pt idx="16">
                  <c:v>0.92034233048057934</c:v>
                </c:pt>
                <c:pt idx="17">
                  <c:v>0.92748506246605111</c:v>
                </c:pt>
                <c:pt idx="18">
                  <c:v>0.93366093366093361</c:v>
                </c:pt>
                <c:pt idx="19">
                  <c:v>0.95796956847094039</c:v>
                </c:pt>
                <c:pt idx="20">
                  <c:v>0.96817420435510892</c:v>
                </c:pt>
                <c:pt idx="21">
                  <c:v>0.97360912981455061</c:v>
                </c:pt>
                <c:pt idx="22">
                  <c:v>0.98699609882964889</c:v>
                </c:pt>
                <c:pt idx="23">
                  <c:v>0.99242865463016894</c:v>
                </c:pt>
                <c:pt idx="24">
                  <c:v>0.99613585519625791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0BC-447F-A90C-3EF59E9FA9F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66020216"/>
        <c:axId val="1"/>
      </c:barChart>
      <c:catAx>
        <c:axId val="36602021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660202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9"/>
    </mc:Choice>
    <mc:Fallback>
      <c:style val="29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5544784914807278"/>
          <c:y val="2.9657602239117124E-2"/>
          <c:w val="0.71465959287919467"/>
          <c:h val="0.92720406723125792"/>
        </c:manualLayout>
      </c:layout>
      <c:barChart>
        <c:barDir val="bar"/>
        <c:grouping val="clustered"/>
        <c:varyColors val="0"/>
        <c:ser>
          <c:idx val="0"/>
          <c:order val="0"/>
          <c:invertIfNegative val="0"/>
          <c:dLbls>
            <c:spPr>
              <a:noFill/>
              <a:ln w="25400">
                <a:noFill/>
              </a:ln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</a:defRPr>
                </a:pPr>
                <a:endParaRPr lang="uk-UA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'діаграма тепло'!$E$11:$E$35</c:f>
              <c:strCache>
                <c:ptCount val="25"/>
                <c:pt idx="0">
                  <c:v>Житомирська</c:v>
                </c:pt>
                <c:pt idx="1">
                  <c:v>Донецька*</c:v>
                </c:pt>
                <c:pt idx="2">
                  <c:v>Херсонська* </c:v>
                </c:pt>
                <c:pt idx="3">
                  <c:v>Запорізька*</c:v>
                </c:pt>
                <c:pt idx="4">
                  <c:v>Тернопільська</c:v>
                </c:pt>
                <c:pt idx="5">
                  <c:v>Черкаська</c:v>
                </c:pt>
                <c:pt idx="6">
                  <c:v>Кіровоградська</c:v>
                </c:pt>
                <c:pt idx="7">
                  <c:v>Харківська*</c:v>
                </c:pt>
                <c:pt idx="8">
                  <c:v>м. Київ</c:v>
                </c:pt>
                <c:pt idx="9">
                  <c:v>Полтавська</c:v>
                </c:pt>
                <c:pt idx="10">
                  <c:v>Київська</c:v>
                </c:pt>
                <c:pt idx="11">
                  <c:v>Івано-Франківська</c:v>
                </c:pt>
                <c:pt idx="12">
                  <c:v>Чернівецька</c:v>
                </c:pt>
                <c:pt idx="13">
                  <c:v>Луганська*</c:v>
                </c:pt>
                <c:pt idx="14">
                  <c:v>Рівненська</c:v>
                </c:pt>
                <c:pt idx="15">
                  <c:v>Дніпропетровська</c:v>
                </c:pt>
                <c:pt idx="16">
                  <c:v>Волинська</c:v>
                </c:pt>
                <c:pt idx="17">
                  <c:v>Хмельницька</c:v>
                </c:pt>
                <c:pt idx="18">
                  <c:v>Сумська</c:v>
                </c:pt>
                <c:pt idx="19">
                  <c:v>Одеська</c:v>
                </c:pt>
                <c:pt idx="20">
                  <c:v>Львівська</c:v>
                </c:pt>
                <c:pt idx="21">
                  <c:v>Вінницька</c:v>
                </c:pt>
                <c:pt idx="22">
                  <c:v>Чернігівська</c:v>
                </c:pt>
                <c:pt idx="23">
                  <c:v>Закарпатська</c:v>
                </c:pt>
                <c:pt idx="24">
                  <c:v>Миколаївська*</c:v>
                </c:pt>
              </c:strCache>
            </c:strRef>
          </c:cat>
          <c:val>
            <c:numRef>
              <c:f>'діаграма тепло'!$G$11:$G$35</c:f>
              <c:numCache>
                <c:formatCode>0.0%</c:formatCode>
                <c:ptCount val="25"/>
                <c:pt idx="0">
                  <c:v>0.52616279069767447</c:v>
                </c:pt>
                <c:pt idx="1">
                  <c:v>0.75593340417995036</c:v>
                </c:pt>
                <c:pt idx="2">
                  <c:v>0.77238805970149249</c:v>
                </c:pt>
                <c:pt idx="3">
                  <c:v>0.79173376274825547</c:v>
                </c:pt>
                <c:pt idx="4">
                  <c:v>0.79411764705882348</c:v>
                </c:pt>
                <c:pt idx="5">
                  <c:v>0.7954711468224982</c:v>
                </c:pt>
                <c:pt idx="6">
                  <c:v>0.80289855072463767</c:v>
                </c:pt>
                <c:pt idx="7">
                  <c:v>0.82573128408527519</c:v>
                </c:pt>
                <c:pt idx="8">
                  <c:v>0.8496078431372549</c:v>
                </c:pt>
                <c:pt idx="9">
                  <c:v>0.85959438377535102</c:v>
                </c:pt>
                <c:pt idx="10">
                  <c:v>0.8600242033077854</c:v>
                </c:pt>
                <c:pt idx="11">
                  <c:v>0.86391752577319592</c:v>
                </c:pt>
                <c:pt idx="12">
                  <c:v>0.86445783132530118</c:v>
                </c:pt>
                <c:pt idx="13">
                  <c:v>0.86771300448430488</c:v>
                </c:pt>
                <c:pt idx="14">
                  <c:v>0.86805260924904537</c:v>
                </c:pt>
                <c:pt idx="15">
                  <c:v>0.88603456328818309</c:v>
                </c:pt>
                <c:pt idx="16">
                  <c:v>0.8882265275707899</c:v>
                </c:pt>
                <c:pt idx="17">
                  <c:v>0.89812550937245317</c:v>
                </c:pt>
                <c:pt idx="18">
                  <c:v>0.91522633744855963</c:v>
                </c:pt>
                <c:pt idx="19">
                  <c:v>0.9316860465116279</c:v>
                </c:pt>
                <c:pt idx="20">
                  <c:v>0.93849323131253681</c:v>
                </c:pt>
                <c:pt idx="21">
                  <c:v>0.94491525423728817</c:v>
                </c:pt>
                <c:pt idx="22">
                  <c:v>0.95019455252918283</c:v>
                </c:pt>
                <c:pt idx="23">
                  <c:v>0.97468354430379744</c:v>
                </c:pt>
                <c:pt idx="2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8B-4F66-B3A6-53A5DF9C38C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366019560"/>
        <c:axId val="1"/>
      </c:barChart>
      <c:catAx>
        <c:axId val="3660195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 rot="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uk-UA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b"/>
        <c:numFmt formatCode="0.0%" sourceLinked="1"/>
        <c:majorTickMark val="out"/>
        <c:minorTickMark val="none"/>
        <c:tickLblPos val="nextTo"/>
        <c:crossAx val="36601956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uk-UA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55DF8-65D3-4FA8-9727-74DD849497E2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6C686-C062-4528-BA3E-4B83C4C564A2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61051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77788" y="739775"/>
            <a:ext cx="6580187" cy="3700463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dirty="0"/>
          </a:p>
        </p:txBody>
      </p:sp>
      <p:sp>
        <p:nvSpPr>
          <p:cNvPr id="71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366" indent="-285525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2103" indent="-22842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598943" indent="-22842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5784" indent="-22842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2625" indent="-2284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69465" indent="-2284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6307" indent="-2284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3149" indent="-22842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008FC77-8D30-419F-852E-DCACBAF708FF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445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1235075"/>
            <a:ext cx="5935662" cy="3338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8654E-43CB-4331-850F-25800FAA273B}" type="slidenum">
              <a:rPr lang="ru-RU" smtClean="0"/>
              <a:pPr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0981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2588" y="1235075"/>
            <a:ext cx="5935662" cy="333851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38654E-43CB-4331-850F-25800FAA273B}" type="slidenum">
              <a:rPr lang="ru-RU" smtClean="0"/>
              <a:pPr/>
              <a:t>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44638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B317C5-BD50-4A24-B327-3C99A9A9FF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3E24873D-6AE7-4A16-B573-5DE33A3ABE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F90C5106-C5BC-492A-87B9-E57843998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EA6411D-0B04-4170-A9F3-B1C9A3E3E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DF7D36BF-9EA5-4312-8F5D-85F666A813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340707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296F13-8D7D-4B1A-9B08-1C5471D10F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03B56DB2-F5AC-40F7-BC62-69D913968A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40C9013D-9E67-452C-A1FB-C1549C327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83499378-056A-4FE6-8A26-2BA709E4D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F14F0F52-21F7-4F47-8D46-C2C14185A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6212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C71C814-0226-4179-ACFB-98BC187D9C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F921DC99-40B7-451D-9A61-168D685499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91E32CDE-3D87-4C06-B035-4052CF7A14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F32D746-2B9B-4E7B-95E4-2456F364E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79FCFFB-7722-406B-9BDB-329F4D1F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481749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68164D-87CB-4AC6-8C52-F5035D3F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32E8C9E-E526-4C14-AC8D-7696A8A13E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02C5D406-C744-4C63-B2F6-69EE670907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9895AD03-BC3A-4FEA-AC2B-D6C3814C9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6AFE44EB-031D-4A9F-9F8A-1AAC40C64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55846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96DD2A-8407-47E4-AF03-6E130D00A1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57D0B6B-03EB-40AD-BAE6-3C0E854568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ACC30CC-63F2-4A9E-81EA-C218C297FF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612D76B3-FF73-4079-9A3E-AFAEACBAA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2EBA27B-800E-419E-8ADE-A3894BB3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44478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8C7B92-4B3F-435B-A89C-029AEC54C0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F5653B-EE35-4C4E-887A-4E2F1A4EDD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8E3F513E-8E52-43CC-8ECD-D8BB7644DE5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0E50BACA-E976-41CB-80E2-E65CD9CFB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9AF69DDF-D08C-4970-AA4F-9A0FD7441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4E2560B0-3821-4F45-A95D-20D85AC33C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1932790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65434C8-7C44-42E5-AB7B-91C1BC57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7C5C6D75-C8DB-4597-8AC8-72B55F423B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DCFD9759-04BF-4A82-A1AE-AF98456B28A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48BFAE4A-016B-457C-95B1-EC873E70D2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65CB949-65AC-4A1D-A9A9-6D07ADD00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F1304915-25CE-4833-8F64-17CFEC616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3F644D8B-4228-4A64-8CC3-5A23D6553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EA60643C-9FE6-4655-8E6A-DBCF480D5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445606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9748CF-C2B5-44E6-94FD-A979260C6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DAB47861-2E9E-48AC-A851-73B13CC365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DB5B2CDC-708D-42D3-8B0F-5F310956F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412ABB76-E10B-4671-BA55-16332EDD2A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276964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4BE9F59C-0726-4F81-9B51-790A17D4A4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B8384E82-5FB4-4F56-8F36-C97EF264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F00856D9-6464-43F2-B6E7-169A57F60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4024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F70A369-17EA-40AD-9AE3-DFE071C52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A5737D0-21C2-44B2-96DF-9E4720D2F4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B0A4EFD-5A6B-4229-8787-60EBD66F56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A23DA68D-5BDA-4535-A3D4-73DE0C019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35CDECF-8FDC-435D-87AB-1641A26FA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2356D2C6-DCE3-47CB-9CE4-2CEC882FDB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0736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803590-7067-440B-B62A-29FBC5365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D819BEDD-F66C-4B91-B0BD-A3D60966C71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E67E8789-CF68-4686-9177-5CEC7AF83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E49F41C2-8808-43D9-BB6D-28C89AC44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C5B038E9-6110-4E3C-AA1E-72F2035C58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E1358863-53CD-491D-909B-97BB7BDB64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99750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111D41B5-BAFB-46A0-849E-7DCA818A9C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452E4A70-E3B9-41A8-8E22-FC38E404D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A81F3E7-7E41-4422-A921-39A9BCA2E7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6615CF-0226-452C-A539-A7B42F63E423}" type="datetimeFigureOut">
              <a:rPr lang="uk-UA" smtClean="0"/>
              <a:pPr/>
              <a:t>20.08.2026</a:t>
            </a:fld>
            <a:endParaRPr lang="uk-UA" dirty="0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EF13880B-6F5B-45F0-8D90-BF2532C831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E2B8A4D-6AE5-4A7B-B099-3709C31D0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BDBB4-EEB6-443E-BC01-8020B93C4E1A}" type="slidenum">
              <a:rPr lang="uk-UA" smtClean="0"/>
              <a:pPr/>
              <a:t>‹#›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4072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chart" Target="../charts/chart9.xml"/><Relationship Id="rId5" Type="http://schemas.openxmlformats.org/officeDocument/2006/relationships/chart" Target="../charts/chart8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chart" Target="../charts/char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13.xml"/><Relationship Id="rId4" Type="http://schemas.openxmlformats.org/officeDocument/2006/relationships/chart" Target="../charts/char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80157" y="6070635"/>
            <a:ext cx="2844801" cy="354061"/>
          </a:xfrm>
        </p:spPr>
        <p:txBody>
          <a:bodyPr/>
          <a:lstStyle/>
          <a:p>
            <a:pPr>
              <a:defRPr/>
            </a:pPr>
            <a:fld id="{175FDF8D-AB30-4625-AE76-3604CC67C821}" type="slidenum">
              <a:rPr lang="uk-UA" altLang="ru-RU" sz="3325" b="1">
                <a:solidFill>
                  <a:schemeClr val="bg1"/>
                </a:solidFill>
                <a:latin typeface="Century Gothic" panose="020B0502020202020204" pitchFamily="34" charset="0"/>
              </a:rPr>
              <a:pPr>
                <a:defRPr/>
              </a:pPr>
              <a:t>1</a:t>
            </a:fld>
            <a:endParaRPr lang="uk-UA" altLang="ru-RU" sz="3325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01" y="0"/>
            <a:ext cx="6072179" cy="6858000"/>
          </a:xfrm>
          <a:prstGeom prst="rect">
            <a:avLst/>
          </a:prstGeom>
          <a:ln/>
          <a:effectLst>
            <a:softEdge rad="12700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1073" tIns="50537" rIns="101073" bIns="50537" rtlCol="0" anchor="ctr"/>
          <a:lstStyle/>
          <a:p>
            <a:pPr algn="ctr"/>
            <a:endParaRPr lang="uk-UA" sz="1108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55577" y="2149249"/>
            <a:ext cx="6016970" cy="2148591"/>
          </a:xfrm>
          <a:prstGeom prst="rect">
            <a:avLst/>
          </a:prstGeom>
        </p:spPr>
        <p:txBody>
          <a:bodyPr vert="horz" wrap="square" lIns="100891" tIns="50446" rIns="100891" bIns="50446" rtlCol="0" anchor="ctr">
            <a:spAutoFit/>
          </a:bodyPr>
          <a:lstStyle>
            <a:lvl1pPr algn="ctr" defTabSz="91381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3325" b="1" dirty="0">
                <a:solidFill>
                  <a:schemeClr val="bg1"/>
                </a:solidFill>
                <a:latin typeface="Century Gothic" panose="020B0502020202020204" pitchFamily="34" charset="0"/>
              </a:rPr>
              <a:t>КОМЕРЦІЙНИЙ ОБЛІК </a:t>
            </a:r>
          </a:p>
          <a:p>
            <a:pPr algn="l">
              <a:lnSpc>
                <a:spcPct val="150000"/>
              </a:lnSpc>
            </a:pPr>
            <a:r>
              <a:rPr lang="uk-UA" sz="3325" b="1" dirty="0">
                <a:solidFill>
                  <a:schemeClr val="bg1"/>
                </a:solidFill>
                <a:latin typeface="Century Gothic" panose="020B0502020202020204" pitchFamily="34" charset="0"/>
              </a:rPr>
              <a:t>ТЕПЛОВОЇ ЕНЕРГІЇ ТА </a:t>
            </a:r>
            <a:r>
              <a:rPr lang="uk-UA" sz="3325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ВОДИ</a:t>
            </a:r>
          </a:p>
          <a:p>
            <a:pPr algn="l">
              <a:lnSpc>
                <a:spcPct val="150000"/>
              </a:lnSpc>
            </a:pPr>
            <a:endParaRPr lang="uk-UA" sz="3325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10" name="AutoShape 2" descr="Результат пошуку зображень за запитом учет тепла"/>
          <p:cNvSpPr>
            <a:spLocks noChangeAspect="1" noChangeArrowheads="1"/>
          </p:cNvSpPr>
          <p:nvPr/>
        </p:nvSpPr>
        <p:spPr bwMode="auto">
          <a:xfrm>
            <a:off x="155577" y="-36176"/>
            <a:ext cx="304801" cy="29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1073" tIns="50537" rIns="101073" bIns="50537" numCol="1" anchor="t" anchorCtr="0" compatLnSpc="1">
            <a:prstTxWarp prst="textNoShape">
              <a:avLst/>
            </a:prstTxWarp>
          </a:bodyPr>
          <a:lstStyle/>
          <a:p>
            <a:endParaRPr lang="uk-UA" sz="1108" dirty="0"/>
          </a:p>
        </p:txBody>
      </p:sp>
      <p:sp>
        <p:nvSpPr>
          <p:cNvPr id="19" name="AutoShape 12" descr="Результат пошуку зображень за запитом ukraine now"/>
          <p:cNvSpPr>
            <a:spLocks noChangeAspect="1" noChangeArrowheads="1"/>
          </p:cNvSpPr>
          <p:nvPr/>
        </p:nvSpPr>
        <p:spPr bwMode="auto">
          <a:xfrm>
            <a:off x="307977" y="111606"/>
            <a:ext cx="304801" cy="295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01073" tIns="50537" rIns="101073" bIns="50537" numCol="1" anchor="t" anchorCtr="0" compatLnSpc="1">
            <a:prstTxWarp prst="textNoShape">
              <a:avLst/>
            </a:prstTxWarp>
          </a:bodyPr>
          <a:lstStyle/>
          <a:p>
            <a:endParaRPr lang="uk-UA" sz="1108" dirty="0"/>
          </a:p>
        </p:txBody>
      </p:sp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901" y="214067"/>
            <a:ext cx="6019453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2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>
            <a:off x="0" y="5291643"/>
            <a:ext cx="12196901" cy="1574031"/>
            <a:chOff x="-3146" y="3803889"/>
            <a:chExt cx="12196901" cy="3041068"/>
          </a:xfrm>
          <a:solidFill>
            <a:srgbClr val="33CC33"/>
          </a:solidFill>
        </p:grpSpPr>
        <p:grpSp>
          <p:nvGrpSpPr>
            <p:cNvPr id="13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  <a:grpFill/>
          </p:grpSpPr>
          <p:sp>
            <p:nvSpPr>
              <p:cNvPr id="16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</a:endParaRPr>
              </a:p>
            </p:txBody>
          </p:sp>
          <p:sp>
            <p:nvSpPr>
              <p:cNvPr id="17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rgbClr val="CCF3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</a:endParaRPr>
              </a:p>
            </p:txBody>
          </p:sp>
          <p:sp>
            <p:nvSpPr>
              <p:cNvPr id="18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rgbClr val="8ECC6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</a:endParaRPr>
              </a:p>
            </p:txBody>
          </p:sp>
          <p:sp>
            <p:nvSpPr>
              <p:cNvPr id="21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rgbClr val="71B4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</a:endParaRPr>
              </a:p>
            </p:txBody>
          </p:sp>
        </p:grpSp>
        <p:sp>
          <p:nvSpPr>
            <p:cNvPr id="14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rgbClr val="5991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</a:endParaRPr>
            </a:p>
          </p:txBody>
        </p:sp>
        <p:sp>
          <p:nvSpPr>
            <p:cNvPr id="15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</a:endParaRPr>
            </a:p>
          </p:txBody>
        </p:sp>
      </p:grpSp>
      <p:sp>
        <p:nvSpPr>
          <p:cNvPr id="22" name="Freeform: Shape 365">
            <a:extLst>
              <a:ext uri="{FF2B5EF4-FFF2-40B4-BE49-F238E27FC236}">
                <a16:creationId xmlns:a16="http://schemas.microsoft.com/office/drawing/2014/main" id="{77A79572-5308-4EBA-8E28-18D379155367}"/>
              </a:ext>
            </a:extLst>
          </p:cNvPr>
          <p:cNvSpPr/>
          <p:nvPr/>
        </p:nvSpPr>
        <p:spPr>
          <a:xfrm rot="21037873">
            <a:off x="6456993" y="5596423"/>
            <a:ext cx="5771498" cy="346434"/>
          </a:xfrm>
          <a:custGeom>
            <a:avLst/>
            <a:gdLst>
              <a:gd name="connsiteX0" fmla="*/ 0 w 6785839"/>
              <a:gd name="connsiteY0" fmla="*/ 0 h 798186"/>
              <a:gd name="connsiteX1" fmla="*/ 346779 w 6785839"/>
              <a:gd name="connsiteY1" fmla="*/ 136280 h 798186"/>
              <a:gd name="connsiteX2" fmla="*/ 876369 w 6785839"/>
              <a:gd name="connsiteY2" fmla="*/ 348095 h 798186"/>
              <a:gd name="connsiteX3" fmla="*/ 1584076 w 6785839"/>
              <a:gd name="connsiteY3" fmla="*/ 521330 h 798186"/>
              <a:gd name="connsiteX4" fmla="*/ 2204154 w 6785839"/>
              <a:gd name="connsiteY4" fmla="*/ 636315 h 798186"/>
              <a:gd name="connsiteX5" fmla="*/ 3103314 w 6785839"/>
              <a:gd name="connsiteY5" fmla="*/ 733145 h 798186"/>
              <a:gd name="connsiteX6" fmla="*/ 4044383 w 6785839"/>
              <a:gd name="connsiteY6" fmla="*/ 754327 h 798186"/>
              <a:gd name="connsiteX7" fmla="*/ 5875088 w 6785839"/>
              <a:gd name="connsiteY7" fmla="*/ 465350 h 798186"/>
              <a:gd name="connsiteX8" fmla="*/ 6482784 w 6785839"/>
              <a:gd name="connsiteY8" fmla="*/ 203606 h 798186"/>
              <a:gd name="connsiteX9" fmla="*/ 6699834 w 6785839"/>
              <a:gd name="connsiteY9" fmla="*/ 74815 h 798186"/>
              <a:gd name="connsiteX10" fmla="*/ 6785839 w 6785839"/>
              <a:gd name="connsiteY10" fmla="*/ 15755 h 798186"/>
              <a:gd name="connsiteX11" fmla="*/ 6785839 w 6785839"/>
              <a:gd name="connsiteY11" fmla="*/ 44461 h 798186"/>
              <a:gd name="connsiteX12" fmla="*/ 6731061 w 6785839"/>
              <a:gd name="connsiteY12" fmla="*/ 83894 h 798186"/>
              <a:gd name="connsiteX13" fmla="*/ 6513412 w 6785839"/>
              <a:gd name="connsiteY13" fmla="*/ 219277 h 798186"/>
              <a:gd name="connsiteX14" fmla="*/ 5904039 w 6785839"/>
              <a:gd name="connsiteY14" fmla="*/ 494418 h 798186"/>
              <a:gd name="connsiteX15" fmla="*/ 4068283 w 6785839"/>
              <a:gd name="connsiteY15" fmla="*/ 798186 h 798186"/>
              <a:gd name="connsiteX16" fmla="*/ 3124618 w 6785839"/>
              <a:gd name="connsiteY16" fmla="*/ 775920 h 798186"/>
              <a:gd name="connsiteX17" fmla="*/ 2222978 w 6785839"/>
              <a:gd name="connsiteY17" fmla="*/ 674134 h 798186"/>
              <a:gd name="connsiteX18" fmla="*/ 1601188 w 6785839"/>
              <a:gd name="connsiteY18" fmla="*/ 553263 h 798186"/>
              <a:gd name="connsiteX19" fmla="*/ 891529 w 6785839"/>
              <a:gd name="connsiteY19" fmla="*/ 371162 h 798186"/>
              <a:gd name="connsiteX20" fmla="*/ 360478 w 6785839"/>
              <a:gd name="connsiteY20" fmla="*/ 148504 h 7981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785839" h="798186">
                <a:moveTo>
                  <a:pt x="0" y="0"/>
                </a:moveTo>
                <a:lnTo>
                  <a:pt x="346779" y="136280"/>
                </a:lnTo>
                <a:cubicBezTo>
                  <a:pt x="448696" y="179399"/>
                  <a:pt x="804931" y="328427"/>
                  <a:pt x="876369" y="348095"/>
                </a:cubicBezTo>
                <a:cubicBezTo>
                  <a:pt x="1109731" y="413153"/>
                  <a:pt x="1344046" y="475185"/>
                  <a:pt x="1584076" y="521330"/>
                </a:cubicBezTo>
                <a:cubicBezTo>
                  <a:pt x="1787911" y="568989"/>
                  <a:pt x="1995556" y="604543"/>
                  <a:pt x="2204154" y="636315"/>
                </a:cubicBezTo>
                <a:cubicBezTo>
                  <a:pt x="2501334" y="681705"/>
                  <a:pt x="2801371" y="712721"/>
                  <a:pt x="3103314" y="733145"/>
                </a:cubicBezTo>
                <a:cubicBezTo>
                  <a:pt x="3273811" y="744493"/>
                  <a:pt x="3901508" y="754327"/>
                  <a:pt x="4044383" y="754327"/>
                </a:cubicBezTo>
                <a:cubicBezTo>
                  <a:pt x="4476819" y="754327"/>
                  <a:pt x="5147378" y="689269"/>
                  <a:pt x="5875088" y="465350"/>
                </a:cubicBezTo>
                <a:cubicBezTo>
                  <a:pt x="6091306" y="398779"/>
                  <a:pt x="6294188" y="312540"/>
                  <a:pt x="6482784" y="203606"/>
                </a:cubicBezTo>
                <a:cubicBezTo>
                  <a:pt x="6556126" y="161243"/>
                  <a:pt x="6629706" y="119637"/>
                  <a:pt x="6699834" y="74815"/>
                </a:cubicBezTo>
                <a:lnTo>
                  <a:pt x="6785839" y="15755"/>
                </a:lnTo>
                <a:lnTo>
                  <a:pt x="6785839" y="44461"/>
                </a:lnTo>
                <a:lnTo>
                  <a:pt x="6731061" y="83894"/>
                </a:lnTo>
                <a:cubicBezTo>
                  <a:pt x="6660739" y="131009"/>
                  <a:pt x="6586956" y="174746"/>
                  <a:pt x="6513412" y="219277"/>
                </a:cubicBezTo>
                <a:cubicBezTo>
                  <a:pt x="6324294" y="333787"/>
                  <a:pt x="6120854" y="424440"/>
                  <a:pt x="5904039" y="494418"/>
                </a:cubicBezTo>
                <a:cubicBezTo>
                  <a:pt x="5174321" y="729798"/>
                  <a:pt x="4501912" y="798186"/>
                  <a:pt x="4068283" y="798186"/>
                </a:cubicBezTo>
                <a:cubicBezTo>
                  <a:pt x="3925014" y="798186"/>
                  <a:pt x="3295585" y="787849"/>
                  <a:pt x="3124618" y="775920"/>
                </a:cubicBezTo>
                <a:cubicBezTo>
                  <a:pt x="2821842" y="754450"/>
                  <a:pt x="2520978" y="721846"/>
                  <a:pt x="2222978" y="674134"/>
                </a:cubicBezTo>
                <a:cubicBezTo>
                  <a:pt x="2013804" y="640735"/>
                  <a:pt x="1805586" y="603361"/>
                  <a:pt x="1601188" y="553263"/>
                </a:cubicBezTo>
                <a:cubicBezTo>
                  <a:pt x="1360496" y="504756"/>
                  <a:pt x="1125535" y="439549"/>
                  <a:pt x="891529" y="371162"/>
                </a:cubicBezTo>
                <a:cubicBezTo>
                  <a:pt x="819894" y="350486"/>
                  <a:pt x="462676" y="193831"/>
                  <a:pt x="360478" y="148504"/>
                </a:cubicBezTo>
                <a:close/>
              </a:path>
            </a:pathLst>
          </a:custGeom>
          <a:solidFill>
            <a:srgbClr val="66FF66"/>
          </a:solidFill>
          <a:ln w="9525" cap="flat">
            <a:solidFill>
              <a:srgbClr val="59912F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20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8" y="3541052"/>
            <a:ext cx="4958146" cy="1261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1208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361306" y="3941187"/>
            <a:ext cx="5278143" cy="2504249"/>
          </a:xfrm>
          <a:prstGeom prst="rect">
            <a:avLst/>
          </a:prstGeom>
          <a:noFill/>
        </p:spPr>
        <p:txBody>
          <a:bodyPr wrap="square" lIns="107670" tIns="53835" rIns="107670" bIns="53835" rtlCol="0">
            <a:spAutoFit/>
          </a:bodyPr>
          <a:lstStyle/>
          <a:p>
            <a:pPr marL="336478" indent="-336478">
              <a:spcBef>
                <a:spcPts val="707"/>
              </a:spcBef>
              <a:spcAft>
                <a:spcPts val="707"/>
              </a:spcAft>
              <a:buFont typeface="Wingdings" panose="05000000000000000000" pitchFamily="2" charset="2"/>
              <a:buChar char="v"/>
            </a:pP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протягом 24 місяців з дня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припинення</a:t>
            </a:r>
            <a:r>
              <a:rPr lang="en-US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або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скасування воєнного стану в Україні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теплової енергії» для </a:t>
            </a:r>
            <a:r>
              <a:rPr lang="uk-UA" i="1" u="sng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житлових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та </a:t>
            </a:r>
            <a:r>
              <a:rPr lang="uk-UA" i="1" u="sng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нежитлових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будівель;</a:t>
            </a:r>
          </a:p>
          <a:p>
            <a:pPr marL="336478" indent="-336478">
              <a:spcBef>
                <a:spcPts val="707"/>
              </a:spcBef>
              <a:spcAft>
                <a:spcPts val="707"/>
              </a:spcAft>
              <a:buFont typeface="Wingdings" panose="05000000000000000000" pitchFamily="2" charset="2"/>
              <a:buChar char="v"/>
            </a:pP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протягом 24 місяців з дня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припинення або </a:t>
            </a:r>
            <a:r>
              <a:rPr lang="uk-UA" b="1" i="1" dirty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скасування воєнного стану в Україні </a:t>
            </a:r>
            <a:r>
              <a:rPr lang="uk-UA" b="1" i="1" dirty="0" smtClean="0">
                <a:solidFill>
                  <a:schemeClr val="accent6">
                    <a:lumMod val="50000"/>
                  </a:schemeClr>
                </a:solidFill>
                <a:cs typeface="Times New Roman" panose="02020603050405020304" pitchFamily="18" charset="0"/>
              </a:rPr>
              <a:t>- 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«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гарячої та питної води» для </a:t>
            </a:r>
            <a:r>
              <a:rPr lang="uk-UA" i="1" u="sng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житлових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та </a:t>
            </a:r>
            <a:r>
              <a:rPr lang="uk-UA" i="1" u="sng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нежитлових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uk-UA" i="1" dirty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будівель</a:t>
            </a:r>
            <a:r>
              <a:rPr lang="uk-UA" i="1" dirty="0" smtClean="0">
                <a:solidFill>
                  <a:schemeClr val="accent6">
                    <a:lumMod val="75000"/>
                  </a:schemeClr>
                </a:solidFill>
                <a:cs typeface="Times New Roman" panose="02020603050405020304" pitchFamily="18" charset="0"/>
              </a:rPr>
              <a:t>.</a:t>
            </a:r>
            <a:endParaRPr lang="en-US" i="1" dirty="0" smtClean="0">
              <a:solidFill>
                <a:schemeClr val="accent6">
                  <a:lumMod val="75000"/>
                </a:schemeClr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39449" y="107795"/>
            <a:ext cx="6448765" cy="82891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107670" tIns="53835" rIns="107670" bIns="53835">
            <a:spAutoFit/>
          </a:bodyPr>
          <a:lstStyle/>
          <a:p>
            <a:pPr algn="r"/>
            <a:r>
              <a:rPr lang="uk-UA" sz="2340" b="1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Комерційний облік </a:t>
            </a:r>
          </a:p>
          <a:p>
            <a:pPr algn="r"/>
            <a:r>
              <a:rPr lang="uk-UA" sz="2340" b="1" i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теплової енергії та водопостачання</a:t>
            </a:r>
            <a:endParaRPr lang="ru-RU" sz="2340" b="1" i="1" dirty="0">
              <a:solidFill>
                <a:schemeClr val="accent5">
                  <a:lumMod val="75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Стрелка вправо 5"/>
          <p:cNvSpPr/>
          <p:nvPr/>
        </p:nvSpPr>
        <p:spPr>
          <a:xfrm>
            <a:off x="5791502" y="1647236"/>
            <a:ext cx="852273" cy="221088"/>
          </a:xfrm>
          <a:prstGeom prst="right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7670" tIns="53835" rIns="107670" bIns="53835" rtlCol="0" anchor="ctr"/>
          <a:lstStyle/>
          <a:p>
            <a:pPr algn="ctr"/>
            <a:endParaRPr lang="uk-UA" sz="1108" dirty="0"/>
          </a:p>
        </p:txBody>
      </p:sp>
      <p:sp>
        <p:nvSpPr>
          <p:cNvPr id="13" name="Стрелка вниз 12"/>
          <p:cNvSpPr/>
          <p:nvPr/>
        </p:nvSpPr>
        <p:spPr>
          <a:xfrm>
            <a:off x="9134352" y="2742523"/>
            <a:ext cx="366887" cy="392370"/>
          </a:xfrm>
          <a:prstGeom prst="downArrow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107670" tIns="53835" rIns="107670" bIns="53835" rtlCol="0" anchor="ctr"/>
          <a:lstStyle/>
          <a:p>
            <a:pPr algn="ctr"/>
            <a:endParaRPr lang="uk-UA" sz="985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725" y="6062257"/>
            <a:ext cx="2200275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533475" y="6211005"/>
            <a:ext cx="502061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FF17606-85DC-48F8-AD96-6B0034910954}" type="slidenum">
              <a:rPr kumimoji="0" lang="uk-UA" sz="2200" b="1" i="0" u="none" strike="noStrike" kern="0" cap="none" spc="0" normalizeH="0" baseline="0" noProof="0" smtClean="0">
                <a:ln>
                  <a:noFill/>
                </a:ln>
                <a:solidFill>
                  <a:srgbClr val="1E4A2C"/>
                </a:solidFill>
                <a:effectLst/>
                <a:uLnTx/>
                <a:uFillTx/>
                <a:latin typeface="Century Gothic" pitchFamily="34" charset="0"/>
                <a:ea typeface="Arial Unicode MS"/>
              </a:rPr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9518" y="888198"/>
            <a:ext cx="6042025" cy="173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-131495" y="1157616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України</a:t>
            </a:r>
          </a:p>
          <a:p>
            <a:pPr algn="ctr"/>
            <a:r>
              <a:rPr lang="uk-UA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«Про комерційний облік теплової енергії та водопостачання» </a:t>
            </a:r>
          </a:p>
          <a:p>
            <a:pPr algn="ctr"/>
            <a:r>
              <a:rPr lang="uk-UA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від 22.06.2017 №2119-</a:t>
            </a:r>
            <a:r>
              <a:rPr lang="en-US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VIII</a:t>
            </a:r>
            <a:endParaRPr lang="ru-RU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Блок-схема: подготовка 9"/>
          <p:cNvSpPr/>
          <p:nvPr/>
        </p:nvSpPr>
        <p:spPr>
          <a:xfrm>
            <a:off x="6832121" y="1157615"/>
            <a:ext cx="5203416" cy="12003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10800"/>
                </a:moveTo>
                <a:lnTo>
                  <a:pt x="4320" y="0"/>
                </a:lnTo>
                <a:lnTo>
                  <a:pt x="17280" y="0"/>
                </a:lnTo>
                <a:lnTo>
                  <a:pt x="21600" y="10800"/>
                </a:lnTo>
                <a:lnTo>
                  <a:pt x="17280" y="21600"/>
                </a:lnTo>
                <a:lnTo>
                  <a:pt x="4320" y="21600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  <a:effectLst>
            <a:outerShdw blurRad="241300" dist="38100" dir="8100000" rotWithShape="0">
              <a:srgbClr val="000000">
                <a:alpha val="23000"/>
              </a:srgbClr>
            </a:outerShdw>
          </a:effectLst>
        </p:spPr>
        <p:txBody>
          <a:bodyPr lIns="45718" tIns="45718" rIns="45718" bIns="45718" anchor="ctr"/>
          <a:lstStyle/>
          <a:p>
            <a:pPr algn="ctr"/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запроваджує </a:t>
            </a:r>
          </a:p>
          <a:p>
            <a:pPr algn="ctr"/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обов'язковий комерційний облік </a:t>
            </a:r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теплової</a:t>
            </a:r>
          </a:p>
          <a:p>
            <a:pPr algn="ctr"/>
            <a:r>
              <a:rPr lang="uk-UA" sz="16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енергії та водопостачання</a:t>
            </a:r>
          </a:p>
        </p:txBody>
      </p:sp>
      <p:grpSp>
        <p:nvGrpSpPr>
          <p:cNvPr id="18" name="Блок-схема: ссылка на другую страницу 25"/>
          <p:cNvGrpSpPr/>
          <p:nvPr/>
        </p:nvGrpSpPr>
        <p:grpSpPr>
          <a:xfrm>
            <a:off x="410366" y="2557731"/>
            <a:ext cx="5009721" cy="1281606"/>
            <a:chOff x="-1" y="-2"/>
            <a:chExt cx="1612803" cy="1281604"/>
          </a:xfrm>
        </p:grpSpPr>
        <p:sp>
          <p:nvSpPr>
            <p:cNvPr id="19" name="Фігура"/>
            <p:cNvSpPr/>
            <p:nvPr/>
          </p:nvSpPr>
          <p:spPr>
            <a:xfrm>
              <a:off x="-1" y="-2"/>
              <a:ext cx="1612803" cy="12816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17280"/>
                  </a:lnTo>
                  <a:lnTo>
                    <a:pt x="10800" y="21600"/>
                  </a:lnTo>
                  <a:lnTo>
                    <a:pt x="0" y="17280"/>
                  </a:lnTo>
                  <a:close/>
                </a:path>
              </a:pathLst>
            </a:custGeom>
            <a:solidFill>
              <a:srgbClr val="9BBE7A"/>
            </a:solidFill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ts val="700"/>
                </a:spcBef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  <a:endParaRPr sz="1500" dirty="0">
                <a:solidFill>
                  <a:srgbClr val="FFFFFF"/>
                </a:solidFill>
                <a:latin typeface="Century Gothic" pitchFamily="34" charset="0"/>
                <a:sym typeface="Calibri"/>
              </a:endParaRPr>
            </a:p>
          </p:txBody>
        </p:sp>
        <p:sp>
          <p:nvSpPr>
            <p:cNvPr id="20" name="Цільовий фонд декарбонізації"/>
            <p:cNvSpPr txBox="1"/>
            <p:nvPr/>
          </p:nvSpPr>
          <p:spPr>
            <a:xfrm>
              <a:off x="-1" y="317417"/>
              <a:ext cx="1612803" cy="390445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90465" tIns="90465" rIns="90465" bIns="90465" numCol="1" anchor="ctr">
              <a:spAutoFit/>
            </a:bodyPr>
            <a:lstStyle>
              <a:lvl1pPr algn="ctr" defTabSz="711200">
                <a:lnSpc>
                  <a:spcPct val="90000"/>
                </a:lnSpc>
                <a:spcBef>
                  <a:spcPts val="600"/>
                </a:spcBef>
                <a:defRPr sz="1600"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endParaRPr sz="1500" dirty="0">
                <a:latin typeface="Century Gothic" pitchFamily="34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410367" y="2835690"/>
            <a:ext cx="50097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Оператор зовнішніх інженерних мереж </a:t>
            </a:r>
          </a:p>
          <a:p>
            <a:pPr algn="ctr"/>
            <a:r>
              <a:rPr lang="uk-UA" b="1" dirty="0">
                <a:solidFill>
                  <a:schemeClr val="tx2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зобов'язаний забезпечити 100% облік: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6103794" y="3198534"/>
            <a:ext cx="5809285" cy="2863723"/>
            <a:chOff x="6514024" y="1636977"/>
            <a:chExt cx="4313947" cy="2863723"/>
          </a:xfrm>
          <a:scene3d>
            <a:camera prst="orthographicFront"/>
            <a:lightRig rig="flat" dir="t"/>
          </a:scene3d>
        </p:grpSpPr>
        <p:sp>
          <p:nvSpPr>
            <p:cNvPr id="23" name="Прямоугольник 22"/>
            <p:cNvSpPr/>
            <p:nvPr/>
          </p:nvSpPr>
          <p:spPr>
            <a:xfrm>
              <a:off x="6514024" y="1636977"/>
              <a:ext cx="4313947" cy="2863723"/>
            </a:xfrm>
            <a:prstGeom prst="rect">
              <a:avLst/>
            </a:prstGeom>
            <a:gradFill flip="none" rotWithShape="1">
              <a:gsLst>
                <a:gs pos="0">
                  <a:srgbClr val="71B466"/>
                </a:gs>
                <a:gs pos="57000">
                  <a:srgbClr val="C0E2A6">
                    <a:alpha val="84000"/>
                  </a:srgbClr>
                </a:gs>
              </a:gsLst>
              <a:lin ang="2700000" scaled="1"/>
              <a:tileRect/>
            </a:gradFill>
            <a:sp3d prstMaterial="plastic"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4" name="Прямоугольник 23"/>
            <p:cNvSpPr/>
            <p:nvPr/>
          </p:nvSpPr>
          <p:spPr>
            <a:xfrm>
              <a:off x="7609578" y="2669659"/>
              <a:ext cx="3100979" cy="1738555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0160" tIns="10160" rIns="10160" bIns="101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b="0" kern="1200" dirty="0">
                <a:solidFill>
                  <a:schemeClr val="tx1"/>
                </a:solidFill>
                <a:latin typeface="Century Gothic" pitchFamily="34" charset="0"/>
              </a:endParaRPr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5992214" y="3214787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uk-UA" dirty="0">
                <a:cs typeface="Times New Roman" panose="02020603050405020304" pitchFamily="18" charset="0"/>
              </a:rPr>
              <a:t>Держенергоефективності, на підставі інформації обласних, Київської </a:t>
            </a:r>
            <a:r>
              <a:rPr lang="uk-UA" dirty="0" smtClean="0">
                <a:cs typeface="Times New Roman" panose="02020603050405020304" pitchFamily="18" charset="0"/>
              </a:rPr>
              <a:t>міської військових </a:t>
            </a:r>
            <a:r>
              <a:rPr lang="uk-UA" dirty="0">
                <a:cs typeface="Times New Roman" panose="02020603050405020304" pitchFamily="18" charset="0"/>
              </a:rPr>
              <a:t>адміністрацій згідно порядку, встановленому Кабінетом Міністрів України, проведено моніторинг стану оснащеності будівель вузлами комерційного обліку комунальних послуг. </a:t>
            </a:r>
            <a:endParaRPr lang="ru-RU" dirty="0"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cs typeface="Times New Roman" panose="02020603050405020304" pitchFamily="18" charset="0"/>
              </a:rPr>
              <a:t>За результатами </a:t>
            </a:r>
            <a:r>
              <a:rPr lang="uk-UA" dirty="0" smtClean="0">
                <a:cs typeface="Times New Roman" panose="02020603050405020304" pitchFamily="18" charset="0"/>
              </a:rPr>
              <a:t>моніторингу</a:t>
            </a:r>
            <a:r>
              <a:rPr lang="ru-RU" dirty="0" smtClean="0">
                <a:cs typeface="Times New Roman" panose="02020603050405020304" pitchFamily="18" charset="0"/>
              </a:rPr>
              <a:t>, </a:t>
            </a:r>
            <a:r>
              <a:rPr lang="ru-RU" dirty="0">
                <a:cs typeface="Times New Roman" panose="02020603050405020304" pitchFamily="18" charset="0"/>
              </a:rPr>
              <a:t>на </a:t>
            </a:r>
            <a:r>
              <a:rPr lang="uk-UA" dirty="0" smtClean="0">
                <a:cs typeface="Times New Roman" panose="02020603050405020304" pitchFamily="18" charset="0"/>
              </a:rPr>
              <a:t>підставі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uk-UA" dirty="0" smtClean="0">
                <a:cs typeface="Times New Roman" panose="02020603050405020304" pitchFamily="18" charset="0"/>
              </a:rPr>
              <a:t>отриманої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uk-UA" dirty="0" smtClean="0">
                <a:cs typeface="Times New Roman" panose="02020603050405020304" pitchFamily="18" charset="0"/>
              </a:rPr>
              <a:t>інформації</a:t>
            </a:r>
            <a:r>
              <a:rPr lang="ru-RU" dirty="0" smtClean="0">
                <a:cs typeface="Times New Roman" panose="02020603050405020304" pitchFamily="18" charset="0"/>
              </a:rPr>
              <a:t>,</a:t>
            </a:r>
            <a:r>
              <a:rPr lang="ru-RU" dirty="0">
                <a:cs typeface="Times New Roman" panose="02020603050405020304" pitchFamily="18" charset="0"/>
              </a:rPr>
              <a:t> оформлено та </a:t>
            </a:r>
            <a:r>
              <a:rPr lang="uk-UA" dirty="0" smtClean="0">
                <a:cs typeface="Times New Roman" panose="02020603050405020304" pitchFamily="18" charset="0"/>
              </a:rPr>
              <a:t>надіслано</a:t>
            </a:r>
            <a:r>
              <a:rPr lang="ru-RU" dirty="0" smtClean="0">
                <a:cs typeface="Times New Roman" panose="02020603050405020304" pitchFamily="18" charset="0"/>
              </a:rPr>
              <a:t>  </a:t>
            </a:r>
            <a:r>
              <a:rPr lang="ru-RU" dirty="0">
                <a:cs typeface="Times New Roman" panose="02020603050405020304" pitchFamily="18" charset="0"/>
              </a:rPr>
              <a:t>до Держпродспоживслужби </a:t>
            </a:r>
            <a:r>
              <a:rPr lang="ru-RU" u="sng" dirty="0">
                <a:cs typeface="Times New Roman" panose="02020603050405020304" pitchFamily="18" charset="0"/>
              </a:rPr>
              <a:t> 1972</a:t>
            </a:r>
          </a:p>
          <a:p>
            <a:pPr algn="ctr"/>
            <a:r>
              <a:rPr lang="uk-UA" dirty="0" smtClean="0">
                <a:cs typeface="Times New Roman" panose="02020603050405020304" pitchFamily="18" charset="0"/>
              </a:rPr>
              <a:t>повідомлень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ru-RU" dirty="0">
                <a:cs typeface="Times New Roman" panose="02020603050405020304" pitchFamily="18" charset="0"/>
              </a:rPr>
              <a:t>про </a:t>
            </a:r>
            <a:r>
              <a:rPr lang="uk-UA" dirty="0" smtClean="0">
                <a:cs typeface="Times New Roman" panose="02020603050405020304" pitchFamily="18" charset="0"/>
              </a:rPr>
              <a:t>порушення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uk-UA" dirty="0" smtClean="0">
                <a:cs typeface="Times New Roman" panose="02020603050405020304" pitchFamily="18" charset="0"/>
              </a:rPr>
              <a:t>вимог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uk-UA" dirty="0" smtClean="0">
                <a:cs typeface="Times New Roman" panose="02020603050405020304" pitchFamily="18" charset="0"/>
              </a:rPr>
              <a:t>законодавства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ru-RU" dirty="0">
                <a:cs typeface="Times New Roman" panose="02020603050405020304" pitchFamily="18" charset="0"/>
              </a:rPr>
              <a:t>для </a:t>
            </a:r>
            <a:r>
              <a:rPr lang="uk-UA" dirty="0" smtClean="0">
                <a:cs typeface="Times New Roman" panose="02020603050405020304" pitchFamily="18" charset="0"/>
              </a:rPr>
              <a:t>подальшого</a:t>
            </a:r>
            <a:r>
              <a:rPr lang="ru-RU" dirty="0" smtClean="0">
                <a:cs typeface="Times New Roman" panose="02020603050405020304" pitchFamily="18" charset="0"/>
              </a:rPr>
              <a:t> </a:t>
            </a:r>
            <a:r>
              <a:rPr lang="uk-UA" dirty="0" smtClean="0">
                <a:cs typeface="Times New Roman" panose="02020603050405020304" pitchFamily="18" charset="0"/>
              </a:rPr>
              <a:t>реагування</a:t>
            </a:r>
            <a:endParaRPr lang="uk-UA" dirty="0">
              <a:cs typeface="Times New Roman" panose="02020603050405020304" pitchFamily="18" charset="0"/>
            </a:endParaRPr>
          </a:p>
        </p:txBody>
      </p:sp>
      <p:pic>
        <p:nvPicPr>
          <p:cNvPr id="21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3709359" cy="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4553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object 66"/>
          <p:cNvSpPr>
            <a:spLocks/>
          </p:cNvSpPr>
          <p:nvPr/>
        </p:nvSpPr>
        <p:spPr bwMode="auto">
          <a:xfrm>
            <a:off x="1723097" y="576732"/>
            <a:ext cx="331228" cy="376584"/>
          </a:xfrm>
          <a:custGeom>
            <a:avLst/>
            <a:gdLst>
              <a:gd name="T0" fmla="*/ 71628 w 289560"/>
              <a:gd name="T1" fmla="*/ 0 h 427481"/>
              <a:gd name="T2" fmla="*/ 0 w 289560"/>
              <a:gd name="T3" fmla="*/ 70103 h 427481"/>
              <a:gd name="T4" fmla="*/ 72006 w 289560"/>
              <a:gd name="T5" fmla="*/ 371 h 427481"/>
              <a:gd name="T6" fmla="*/ 71628 w 289560"/>
              <a:gd name="T7" fmla="*/ 0 h 427481"/>
              <a:gd name="T8" fmla="*/ 72390 w 289560"/>
              <a:gd name="T9" fmla="*/ -762 h 427481"/>
              <a:gd name="T10" fmla="*/ 72390 w 289560"/>
              <a:gd name="T11" fmla="*/ 0 h 427481"/>
              <a:gd name="T12" fmla="*/ 289560 w 289560"/>
              <a:gd name="T13" fmla="*/ 213359 h 427481"/>
              <a:gd name="T14" fmla="*/ 72390 w 289560"/>
              <a:gd name="T15" fmla="*/ -762 h 427481"/>
              <a:gd name="T16" fmla="*/ 71628 w 289560"/>
              <a:gd name="T17" fmla="*/ -762 h 427481"/>
              <a:gd name="T18" fmla="*/ 0 w 289560"/>
              <a:gd name="T19" fmla="*/ 70103 h 427481"/>
              <a:gd name="T20" fmla="*/ 71628 w 289560"/>
              <a:gd name="T21" fmla="*/ 0 h 427481"/>
              <a:gd name="T22" fmla="*/ 72006 w 289560"/>
              <a:gd name="T23" fmla="*/ 371 h 427481"/>
              <a:gd name="T24" fmla="*/ 288798 w 289560"/>
              <a:gd name="T25" fmla="*/ 213359 h 427481"/>
              <a:gd name="T26" fmla="*/ 72390 w 289560"/>
              <a:gd name="T27" fmla="*/ 425957 h 427481"/>
              <a:gd name="T28" fmla="*/ 762 w 289560"/>
              <a:gd name="T29" fmla="*/ 355091 h 427481"/>
              <a:gd name="T30" fmla="*/ 0 w 289560"/>
              <a:gd name="T31" fmla="*/ 355853 h 427481"/>
              <a:gd name="T32" fmla="*/ 72390 w 289560"/>
              <a:gd name="T33" fmla="*/ 426719 h 427481"/>
              <a:gd name="T34" fmla="*/ 289560 w 289560"/>
              <a:gd name="T35" fmla="*/ 213359 h 427481"/>
              <a:gd name="T36" fmla="*/ 72390 w 289560"/>
              <a:gd name="T37" fmla="*/ 0 h 427481"/>
              <a:gd name="T38" fmla="*/ 72390 w 289560"/>
              <a:gd name="T39" fmla="*/ -762 h 427481"/>
              <a:gd name="T40" fmla="*/ 71628 w 289560"/>
              <a:gd name="T41" fmla="*/ -762 h 4274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289560" h="427481">
                <a:moveTo>
                  <a:pt x="71628" y="0"/>
                </a:moveTo>
                <a:lnTo>
                  <a:pt x="0" y="70103"/>
                </a:lnTo>
                <a:lnTo>
                  <a:pt x="72006" y="371"/>
                </a:lnTo>
                <a:lnTo>
                  <a:pt x="71628" y="0"/>
                </a:lnTo>
                <a:close/>
              </a:path>
              <a:path w="289560" h="427481">
                <a:moveTo>
                  <a:pt x="72390" y="-762"/>
                </a:moveTo>
                <a:lnTo>
                  <a:pt x="72390" y="0"/>
                </a:lnTo>
                <a:lnTo>
                  <a:pt x="289560" y="213359"/>
                </a:lnTo>
                <a:lnTo>
                  <a:pt x="72390" y="-762"/>
                </a:lnTo>
                <a:close/>
              </a:path>
              <a:path w="289560" h="427481">
                <a:moveTo>
                  <a:pt x="71628" y="-762"/>
                </a:moveTo>
                <a:lnTo>
                  <a:pt x="0" y="70103"/>
                </a:lnTo>
                <a:lnTo>
                  <a:pt x="71628" y="0"/>
                </a:lnTo>
                <a:lnTo>
                  <a:pt x="72006" y="371"/>
                </a:lnTo>
                <a:lnTo>
                  <a:pt x="288798" y="213359"/>
                </a:lnTo>
                <a:lnTo>
                  <a:pt x="72390" y="425957"/>
                </a:lnTo>
                <a:lnTo>
                  <a:pt x="762" y="355091"/>
                </a:lnTo>
                <a:lnTo>
                  <a:pt x="0" y="355853"/>
                </a:lnTo>
                <a:lnTo>
                  <a:pt x="72390" y="426719"/>
                </a:lnTo>
                <a:lnTo>
                  <a:pt x="289560" y="213359"/>
                </a:lnTo>
                <a:lnTo>
                  <a:pt x="72390" y="0"/>
                </a:lnTo>
                <a:lnTo>
                  <a:pt x="72390" y="-762"/>
                </a:lnTo>
                <a:lnTo>
                  <a:pt x="71628" y="-762"/>
                </a:lnTo>
                <a:close/>
              </a:path>
            </a:pathLst>
          </a:custGeom>
          <a:solidFill>
            <a:srgbClr val="00007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1108" dirty="0"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059" name="object 30"/>
          <p:cNvSpPr>
            <a:spLocks/>
          </p:cNvSpPr>
          <p:nvPr/>
        </p:nvSpPr>
        <p:spPr bwMode="auto">
          <a:xfrm>
            <a:off x="1399785" y="6411819"/>
            <a:ext cx="0" cy="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0"/>
              </a:cxn>
            </a:cxnLst>
            <a:rect l="0" t="0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  <a:ln w="1270">
            <a:solidFill>
              <a:srgbClr val="CECDE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1108" dirty="0"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1081" name="object 4"/>
          <p:cNvSpPr txBox="1">
            <a:spLocks noChangeArrowheads="1"/>
          </p:cNvSpPr>
          <p:nvPr/>
        </p:nvSpPr>
        <p:spPr bwMode="auto">
          <a:xfrm>
            <a:off x="11018005" y="7042812"/>
            <a:ext cx="150228" cy="15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1284"/>
              </a:lnSpc>
              <a:spcBef>
                <a:spcPts val="61"/>
              </a:spcBef>
            </a:pPr>
            <a:endParaRPr lang="ru-RU" sz="1231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6" name="object 14"/>
          <p:cNvSpPr txBox="1">
            <a:spLocks noChangeArrowheads="1"/>
          </p:cNvSpPr>
          <p:nvPr/>
        </p:nvSpPr>
        <p:spPr bwMode="auto">
          <a:xfrm>
            <a:off x="8606341" y="5935369"/>
            <a:ext cx="2893908" cy="14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1477"/>
              </a:lnSpc>
              <a:spcBef>
                <a:spcPts val="73"/>
              </a:spcBef>
            </a:pPr>
            <a:endParaRPr lang="ru-RU" sz="1355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962123" y="1395785"/>
            <a:ext cx="2831619" cy="443233"/>
          </a:xfrm>
          <a:prstGeom prst="rect">
            <a:avLst/>
          </a:prstGeom>
        </p:spPr>
        <p:txBody>
          <a:bodyPr wrap="squar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Нежитлові будівлі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306112" y="2641343"/>
            <a:ext cx="1470470" cy="291460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defRPr>
            </a:lvl1pPr>
          </a:lstStyle>
          <a:p>
            <a:r>
              <a:rPr lang="uk-UA" sz="1231" dirty="0">
                <a:solidFill>
                  <a:srgbClr val="408C81"/>
                </a:solidFill>
              </a:rPr>
              <a:t>Теплова енергія</a:t>
            </a:r>
            <a:endParaRPr lang="ru-RU" sz="1231" dirty="0">
              <a:solidFill>
                <a:srgbClr val="408C8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064806" y="4012835"/>
            <a:ext cx="2140525" cy="291460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defRPr>
            </a:lvl1pPr>
          </a:lstStyle>
          <a:p>
            <a:r>
              <a:rPr lang="uk-UA" sz="1231" dirty="0">
                <a:solidFill>
                  <a:srgbClr val="A2508B"/>
                </a:solidFill>
              </a:rPr>
              <a:t>Гаряче водопостачання</a:t>
            </a:r>
            <a:endParaRPr lang="ru-RU" sz="1231" dirty="0">
              <a:solidFill>
                <a:srgbClr val="A2508B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420611" y="5432476"/>
            <a:ext cx="1127428" cy="291460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>
            <a:defPPr>
              <a:defRPr lang="ru-RU"/>
            </a:defPPr>
            <a:lvl1pPr>
              <a:defRPr sz="2000" b="1">
                <a:solidFill>
                  <a:schemeClr val="accent3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defRPr>
            </a:lvl1pPr>
          </a:lstStyle>
          <a:p>
            <a:r>
              <a:rPr lang="uk-UA" sz="1231" dirty="0">
                <a:solidFill>
                  <a:schemeClr val="accent5">
                    <a:lumMod val="75000"/>
                  </a:schemeClr>
                </a:solidFill>
              </a:rPr>
              <a:t>Питна вода</a:t>
            </a:r>
            <a:endParaRPr lang="ru-RU" sz="123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10941178" y="6044734"/>
            <a:ext cx="100800" cy="45455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1073" tIns="50537" rIns="101073" bIns="50537" rtlCol="0" anchor="ctr"/>
          <a:lstStyle/>
          <a:p>
            <a:pPr algn="ctr"/>
            <a:endParaRPr lang="uk-UA" sz="1108" dirty="0"/>
          </a:p>
        </p:txBody>
      </p:sp>
      <p:sp>
        <p:nvSpPr>
          <p:cNvPr id="43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2503" y="6094851"/>
            <a:ext cx="2844801" cy="354061"/>
          </a:xfrm>
        </p:spPr>
        <p:txBody>
          <a:bodyPr/>
          <a:lstStyle/>
          <a:p>
            <a:pPr>
              <a:defRPr/>
            </a:pPr>
            <a:fld id="{175FDF8D-AB30-4625-AE76-3604CC67C821}" type="slidenum">
              <a:rPr lang="ru-RU" altLang="ru-RU" sz="2217" b="1">
                <a:solidFill>
                  <a:schemeClr val="bg1"/>
                </a:solidFill>
                <a:latin typeface="Century Gothic" panose="020B0502020202020204" pitchFamily="34" charset="0"/>
              </a:rPr>
              <a:pPr>
                <a:defRPr/>
              </a:pPr>
              <a:t>3</a:t>
            </a:fld>
            <a:endParaRPr lang="ru-RU" altLang="ru-RU" sz="2217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54" name="Заголовок 1"/>
          <p:cNvSpPr txBox="1">
            <a:spLocks/>
          </p:cNvSpPr>
          <p:nvPr/>
        </p:nvSpPr>
        <p:spPr>
          <a:xfrm>
            <a:off x="57991" y="161873"/>
            <a:ext cx="11306318" cy="954162"/>
          </a:xfrm>
          <a:prstGeom prst="rect">
            <a:avLst/>
          </a:prstGeom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vert="horz" wrap="square" lIns="100891" tIns="50446" rIns="100891" bIns="50446" rtlCol="0" anchor="ctr">
            <a:spAutoFit/>
          </a:bodyPr>
          <a:lstStyle>
            <a:lvl1pPr algn="ctr" defTabSz="91381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3979"/>
              </a:spcBef>
            </a:pPr>
            <a:r>
              <a:rPr lang="uk-UA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Результати моніторингу станом на </a:t>
            </a:r>
            <a:r>
              <a:rPr lang="uk-UA" sz="1970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20.08</a:t>
            </a:r>
            <a:r>
              <a:rPr lang="ru-RU" sz="1970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.2026</a:t>
            </a:r>
            <a:endParaRPr lang="uk-UA" sz="197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>
              <a:spcBef>
                <a:spcPts val="663"/>
              </a:spcBef>
            </a:pPr>
            <a:r>
              <a:rPr lang="uk-UA" sz="2000" b="1" dirty="0" smtClean="0">
                <a:solidFill>
                  <a:srgbClr val="92D050"/>
                </a:solidFill>
                <a:latin typeface="Century Gothic" panose="020B0502020202020204" pitchFamily="34" charset="0"/>
              </a:rPr>
              <a:t>   </a:t>
            </a:r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ОСНАЩЕНІСТЬ БУДІВЕЛЬ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ВУЗЛАМИ КОМЕРЦІЙНОГО </a:t>
            </a:r>
            <a:r>
              <a:rPr lang="uk-UA" sz="2000" b="1" dirty="0" smtClean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ОБЛІКУ ТЕПЛОВОЇ </a:t>
            </a:r>
            <a:r>
              <a:rPr lang="uk-UA" sz="2000" b="1" dirty="0">
                <a:solidFill>
                  <a:schemeClr val="accent1">
                    <a:lumMod val="75000"/>
                  </a:schemeClr>
                </a:solidFill>
                <a:latin typeface="Century Gothic" panose="020B0502020202020204" pitchFamily="34" charset="0"/>
              </a:rPr>
              <a:t>ЕНЕРГІЇ ТА ВОДИ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1628730" y="1395785"/>
            <a:ext cx="2413036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Житлові </a:t>
            </a:r>
            <a:r>
              <a:rPr lang="uk-UA" sz="2217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будівлі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6040788" y="3128670"/>
            <a:ext cx="0" cy="837818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040788" y="4506583"/>
            <a:ext cx="0" cy="837818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none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flipV="1">
            <a:off x="6040788" y="5884068"/>
            <a:ext cx="0" cy="349090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6040786" y="2216725"/>
            <a:ext cx="0" cy="349090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4" name="Объект 2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70812844"/>
              </p:ext>
            </p:extLst>
          </p:nvPr>
        </p:nvGraphicFramePr>
        <p:xfrm>
          <a:off x="7923721" y="1805253"/>
          <a:ext cx="2680832" cy="1447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5" name="Объект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48062036"/>
              </p:ext>
            </p:extLst>
          </p:nvPr>
        </p:nvGraphicFramePr>
        <p:xfrm>
          <a:off x="1094139" y="3353950"/>
          <a:ext cx="3362325" cy="15244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6" name="Объект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022559"/>
              </p:ext>
            </p:extLst>
          </p:nvPr>
        </p:nvGraphicFramePr>
        <p:xfrm>
          <a:off x="7425994" y="3244078"/>
          <a:ext cx="3667125" cy="15375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Объект 1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89646940"/>
              </p:ext>
            </p:extLst>
          </p:nvPr>
        </p:nvGraphicFramePr>
        <p:xfrm>
          <a:off x="914400" y="4872551"/>
          <a:ext cx="3790950" cy="15086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44" name="Объект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32347436"/>
              </p:ext>
            </p:extLst>
          </p:nvPr>
        </p:nvGraphicFramePr>
        <p:xfrm>
          <a:off x="7386157" y="4829094"/>
          <a:ext cx="3823888" cy="15827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pSp>
        <p:nvGrpSpPr>
          <p:cNvPr id="31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 flipH="1">
            <a:off x="9993566" y="6078930"/>
            <a:ext cx="2191461" cy="754242"/>
            <a:chOff x="-3146" y="3803886"/>
            <a:chExt cx="12196901" cy="3041067"/>
          </a:xfrm>
          <a:solidFill>
            <a:srgbClr val="33CC33"/>
          </a:solidFill>
        </p:grpSpPr>
        <p:grpSp>
          <p:nvGrpSpPr>
            <p:cNvPr id="39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6"/>
              <a:ext cx="12192953" cy="3041067"/>
              <a:chOff x="-953" y="1514471"/>
              <a:chExt cx="12192953" cy="3829049"/>
            </a:xfrm>
            <a:grpFill/>
          </p:grpSpPr>
          <p:sp>
            <p:nvSpPr>
              <p:cNvPr id="42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45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rgbClr val="CCF3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46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-1" y="1514471"/>
                <a:ext cx="12192001" cy="3829049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rgbClr val="C0E2A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47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598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rgbClr val="71B4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</p:grpSp>
        <p:sp>
          <p:nvSpPr>
            <p:cNvPr id="40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8"/>
              <a:ext cx="8373662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rgbClr val="5991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  <p:sp>
          <p:nvSpPr>
            <p:cNvPr id="41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547021" y="6363765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FF17606-85DC-48F8-AD96-6B0034910954}" type="slidenum">
              <a:rPr lang="uk-UA" b="1">
                <a:solidFill>
                  <a:srgbClr val="1E4A2C"/>
                </a:solidFill>
                <a:latin typeface="Century Gothic" pitchFamily="34" charset="0"/>
              </a:rPr>
              <a:pPr/>
              <a:t>3</a:t>
            </a:fld>
            <a:endParaRPr lang="ru-RU" dirty="0"/>
          </a:p>
        </p:txBody>
      </p:sp>
      <p:graphicFrame>
        <p:nvGraphicFramePr>
          <p:cNvPr id="48" name="Объект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946843"/>
              </p:ext>
            </p:extLst>
          </p:nvPr>
        </p:nvGraphicFramePr>
        <p:xfrm>
          <a:off x="1363507" y="1815113"/>
          <a:ext cx="2943482" cy="1501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pic>
        <p:nvPicPr>
          <p:cNvPr id="49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584" y="6189289"/>
            <a:ext cx="3709359" cy="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902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14"/>
          <p:cNvSpPr txBox="1">
            <a:spLocks noChangeArrowheads="1"/>
          </p:cNvSpPr>
          <p:nvPr/>
        </p:nvSpPr>
        <p:spPr bwMode="auto">
          <a:xfrm>
            <a:off x="8606341" y="5935369"/>
            <a:ext cx="2893908" cy="149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marL="1270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1477"/>
              </a:lnSpc>
              <a:spcBef>
                <a:spcPts val="73"/>
              </a:spcBef>
            </a:pPr>
            <a:endParaRPr lang="ru-RU" sz="1355" dirty="0">
              <a:solidFill>
                <a:srgbClr val="000000"/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29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2503" y="6094851"/>
            <a:ext cx="2844801" cy="354061"/>
          </a:xfrm>
        </p:spPr>
        <p:txBody>
          <a:bodyPr/>
          <a:lstStyle/>
          <a:p>
            <a:pPr>
              <a:defRPr/>
            </a:pPr>
            <a:r>
              <a:rPr lang="ru-RU" altLang="ru-RU" sz="2217" b="1" dirty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7499739" y="1452251"/>
            <a:ext cx="2752873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Нежитлові будівлі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97193" y="68033"/>
            <a:ext cx="8167133" cy="1053869"/>
          </a:xfrm>
          <a:prstGeom prst="rect">
            <a:avLst/>
          </a:prstGeom>
        </p:spPr>
        <p:txBody>
          <a:bodyPr vert="horz" wrap="square" lIns="100891" tIns="50446" rIns="100891" bIns="50446" rtlCol="0" anchor="ctr">
            <a:spAutoFit/>
          </a:bodyPr>
          <a:lstStyle>
            <a:lvl1pPr algn="ctr" defTabSz="91381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3979"/>
              </a:spcBef>
            </a:pPr>
            <a:r>
              <a:rPr lang="uk-UA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Оснащеність станом на </a:t>
            </a:r>
            <a:r>
              <a:rPr lang="uk-UA" sz="1970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20.08.202</a:t>
            </a:r>
            <a:r>
              <a:rPr lang="ru-RU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6</a:t>
            </a:r>
            <a:endParaRPr lang="uk-UA" sz="197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l">
              <a:spcBef>
                <a:spcPts val="663"/>
              </a:spcBef>
            </a:pPr>
            <a:r>
              <a:rPr lang="uk-UA" sz="2648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КОМЕРЦІЙНИЙ ОБЛІК: </a:t>
            </a:r>
            <a:r>
              <a:rPr lang="uk-UA" sz="2600" b="1" dirty="0" smtClean="0">
                <a:solidFill>
                  <a:srgbClr val="408C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ТЕПЛОВА ЕНЕРГІЯ</a:t>
            </a:r>
            <a:endParaRPr lang="uk-UA" sz="2648" b="1" dirty="0">
              <a:solidFill>
                <a:schemeClr val="accent6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628730" y="1452250"/>
            <a:ext cx="2493186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Житлові </a:t>
            </a:r>
            <a:r>
              <a:rPr lang="uk-UA" sz="2217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будівлі 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cxnSp>
        <p:nvCxnSpPr>
          <p:cNvPr id="46" name="Прямая соединительная линия 45"/>
          <p:cNvCxnSpPr/>
          <p:nvPr/>
        </p:nvCxnSpPr>
        <p:spPr>
          <a:xfrm>
            <a:off x="6040786" y="2216725"/>
            <a:ext cx="0" cy="4014546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Прямоугольник 3"/>
          <p:cNvSpPr/>
          <p:nvPr/>
        </p:nvSpPr>
        <p:spPr>
          <a:xfrm>
            <a:off x="2289000" y="6133005"/>
            <a:ext cx="3780000" cy="244279"/>
          </a:xfrm>
          <a:prstGeom prst="rect">
            <a:avLst/>
          </a:prstGeom>
        </p:spPr>
        <p:txBody>
          <a:bodyPr wrap="square" lIns="101073" tIns="50537" rIns="101073" bIns="50537">
            <a:spAutoFit/>
          </a:bodyPr>
          <a:lstStyle/>
          <a:p>
            <a:r>
              <a:rPr lang="uk-UA" sz="924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(в більшості міст області відсутнє централізоване опалення)</a:t>
            </a:r>
            <a:endParaRPr lang="ru-RU" sz="924" i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9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 flipH="1">
            <a:off x="10000539" y="6103758"/>
            <a:ext cx="2191461" cy="754242"/>
            <a:chOff x="-3146" y="3803886"/>
            <a:chExt cx="12196901" cy="3041067"/>
          </a:xfrm>
          <a:solidFill>
            <a:srgbClr val="33CC33"/>
          </a:solidFill>
        </p:grpSpPr>
        <p:grpSp>
          <p:nvGrpSpPr>
            <p:cNvPr id="21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6"/>
              <a:ext cx="12192953" cy="3041067"/>
              <a:chOff x="-953" y="1514471"/>
              <a:chExt cx="12192953" cy="3829049"/>
            </a:xfrm>
            <a:grpFill/>
          </p:grpSpPr>
          <p:sp>
            <p:nvSpPr>
              <p:cNvPr id="32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3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rgbClr val="CCF3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5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-1" y="1514471"/>
                <a:ext cx="12192001" cy="3829049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rgbClr val="C0E2A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6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598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rgbClr val="71B4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</p:grpSp>
        <p:sp>
          <p:nvSpPr>
            <p:cNvPr id="30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8"/>
              <a:ext cx="8373662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rgbClr val="5991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  <p:sp>
          <p:nvSpPr>
            <p:cNvPr id="31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591486" y="6324369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FF17606-85DC-48F8-AD96-6B0034910954}" type="slidenum">
              <a:rPr lang="uk-UA" b="1">
                <a:solidFill>
                  <a:srgbClr val="1E4A2C"/>
                </a:solidFill>
                <a:latin typeface="Century Gothic" pitchFamily="34" charset="0"/>
              </a:rPr>
              <a:pPr/>
              <a:t>4</a:t>
            </a:fld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3823817" y="6418624"/>
            <a:ext cx="5851293" cy="348270"/>
          </a:xfrm>
          <a:prstGeom prst="rect">
            <a:avLst/>
          </a:prstGeom>
        </p:spPr>
        <p:txBody>
          <a:bodyPr wrap="square" lIns="101062" tIns="50531" rIns="101062" bIns="50531">
            <a:spAutoFit/>
          </a:bodyPr>
          <a:lstStyle/>
          <a:p>
            <a:r>
              <a:rPr lang="ru-RU" sz="800" i="1" dirty="0" smtClean="0">
                <a:latin typeface="Century Gothic" panose="020B0502020202020204" pitchFamily="34" charset="0"/>
                <a:cs typeface="Arial" pitchFamily="34" charset="0"/>
              </a:rPr>
              <a:t>*</a:t>
            </a:r>
            <a:r>
              <a:rPr lang="ru-RU" sz="800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uk-UA" sz="800" i="1" dirty="0">
                <a:latin typeface="Century Gothic" panose="020B0502020202020204" pitchFamily="34" charset="0"/>
                <a:cs typeface="Arial" pitchFamily="34" charset="0"/>
              </a:rPr>
              <a:t>в</a:t>
            </a:r>
            <a:r>
              <a:rPr lang="uk-UA" sz="800" i="1" dirty="0" smtClean="0">
                <a:latin typeface="Century Gothic" panose="020B0502020202020204" pitchFamily="34" charset="0"/>
                <a:cs typeface="Arial" pitchFamily="34" charset="0"/>
              </a:rPr>
              <a:t>ідмічені  ті області,  </a:t>
            </a:r>
            <a:r>
              <a:rPr lang="uk-UA" sz="800" i="1" dirty="0">
                <a:latin typeface="Century Gothic" panose="020B0502020202020204" pitchFamily="34" charset="0"/>
                <a:cs typeface="Arial" pitchFamily="34" charset="0"/>
              </a:rPr>
              <a:t>в</a:t>
            </a:r>
            <a:r>
              <a:rPr lang="uk-UA" sz="800" i="1" dirty="0" smtClean="0">
                <a:latin typeface="Century Gothic" panose="020B0502020202020204" pitchFamily="34" charset="0"/>
                <a:cs typeface="Arial" pitchFamily="34" charset="0"/>
              </a:rPr>
              <a:t> яких інформація </a:t>
            </a:r>
            <a:r>
              <a:rPr lang="uk-UA" sz="800" i="1" dirty="0">
                <a:latin typeface="Century Gothic" panose="020B0502020202020204" pitchFamily="34" charset="0"/>
                <a:cs typeface="Arial" pitchFamily="34" charset="0"/>
              </a:rPr>
              <a:t>не </a:t>
            </a:r>
            <a:r>
              <a:rPr lang="uk-UA" sz="800" i="1" dirty="0" smtClean="0">
                <a:latin typeface="Century Gothic" panose="020B0502020202020204" pitchFamily="34" charset="0"/>
                <a:cs typeface="Arial" pitchFamily="34" charset="0"/>
              </a:rPr>
              <a:t>змінюється з моменту повномасштабного вторгнення російської федерації в Україну</a:t>
            </a:r>
            <a:endParaRPr lang="ru-RU" sz="800" i="1" dirty="0"/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9514347"/>
              </p:ext>
            </p:extLst>
          </p:nvPr>
        </p:nvGraphicFramePr>
        <p:xfrm>
          <a:off x="6395335" y="1728907"/>
          <a:ext cx="4608202" cy="4405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3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577" y="6234547"/>
            <a:ext cx="3709359" cy="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17797376"/>
              </p:ext>
            </p:extLst>
          </p:nvPr>
        </p:nvGraphicFramePr>
        <p:xfrm>
          <a:off x="497459" y="1760893"/>
          <a:ext cx="4239885" cy="46690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572610"/>
              </p:ext>
            </p:extLst>
          </p:nvPr>
        </p:nvGraphicFramePr>
        <p:xfrm>
          <a:off x="6423548" y="1760893"/>
          <a:ext cx="4673404" cy="47104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2511041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77532" y="5950952"/>
            <a:ext cx="8850985" cy="540386"/>
          </a:xfrm>
          <a:prstGeom prst="rect">
            <a:avLst/>
          </a:prstGeom>
        </p:spPr>
        <p:txBody>
          <a:bodyPr wrap="square" lIns="101073" tIns="50537" rIns="101073" bIns="50537">
            <a:spAutoFit/>
          </a:bodyPr>
          <a:lstStyle/>
          <a:p>
            <a:pPr algn="ctr"/>
            <a:r>
              <a:rPr lang="uk-UA" sz="924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В Житомирський, Закарпатській, Кіровоградській, Одеській, Херсонській, </a:t>
            </a:r>
            <a:r>
              <a:rPr lang="uk-UA" sz="924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Луганській  </a:t>
            </a:r>
            <a:r>
              <a:rPr lang="uk-UA" sz="924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та Чернівецькій областях послуги з гарячого водопостачання не надаються. </a:t>
            </a:r>
            <a:r>
              <a:rPr lang="ru-RU" sz="1000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Споживачі </a:t>
            </a:r>
            <a:r>
              <a:rPr lang="uk-UA" sz="1000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з різних міст переходять від централізованого гарячого водопостачання </a:t>
            </a:r>
            <a:r>
              <a:rPr lang="ru-RU" sz="1000" i="1" dirty="0" smtClean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до </a:t>
            </a:r>
            <a:r>
              <a:rPr lang="ru-RU" sz="1000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автономного.</a:t>
            </a:r>
          </a:p>
          <a:p>
            <a:pPr algn="ctr"/>
            <a:endParaRPr lang="ru-RU" sz="924" i="1" dirty="0">
              <a:solidFill>
                <a:schemeClr val="bg1">
                  <a:lumMod val="50000"/>
                </a:schemeClr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189125" y="6060126"/>
            <a:ext cx="2844801" cy="354061"/>
          </a:xfrm>
        </p:spPr>
        <p:txBody>
          <a:bodyPr/>
          <a:lstStyle/>
          <a:p>
            <a:pPr>
              <a:defRPr/>
            </a:pPr>
            <a:r>
              <a:rPr lang="ru-RU" altLang="ru-RU" sz="2217" b="1" dirty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546651" y="1395785"/>
            <a:ext cx="2752873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Нежитлові будівлі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2" name="Заголовок 1"/>
          <p:cNvSpPr txBox="1">
            <a:spLocks/>
          </p:cNvSpPr>
          <p:nvPr/>
        </p:nvSpPr>
        <p:spPr>
          <a:xfrm>
            <a:off x="138229" y="102434"/>
            <a:ext cx="9803160" cy="1053869"/>
          </a:xfrm>
          <a:prstGeom prst="rect">
            <a:avLst/>
          </a:prstGeom>
        </p:spPr>
        <p:txBody>
          <a:bodyPr vert="horz" wrap="square" lIns="100891" tIns="50446" rIns="100891" bIns="50446" rtlCol="0" anchor="ctr">
            <a:spAutoFit/>
          </a:bodyPr>
          <a:lstStyle>
            <a:lvl1pPr algn="ctr" defTabSz="91381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3979"/>
              </a:spcBef>
            </a:pPr>
            <a:r>
              <a:rPr lang="uk-UA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Оснащеність станом на </a:t>
            </a:r>
            <a:r>
              <a:rPr lang="uk-UA" sz="1970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20.08.202</a:t>
            </a:r>
            <a:r>
              <a:rPr lang="ru-RU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6</a:t>
            </a:r>
            <a:endParaRPr lang="uk-UA" sz="197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l">
              <a:spcBef>
                <a:spcPts val="663"/>
              </a:spcBef>
            </a:pPr>
            <a:r>
              <a:rPr lang="uk-UA" sz="2648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КОМЕРЦІЙНИЙ ОБЛІК: </a:t>
            </a:r>
            <a:r>
              <a:rPr lang="uk-UA" sz="2600" b="1" dirty="0" smtClean="0">
                <a:solidFill>
                  <a:srgbClr val="A250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ГАРЯЧЕ ВОДОПОСТАЧАННЯ</a:t>
            </a:r>
            <a:endParaRPr lang="uk-UA" sz="2648" b="1" dirty="0">
              <a:solidFill>
                <a:schemeClr val="accent2">
                  <a:lumMod val="60000"/>
                  <a:lumOff val="4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617835" y="1369508"/>
            <a:ext cx="2493186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Житлові </a:t>
            </a:r>
            <a:r>
              <a:rPr lang="uk-UA" sz="2217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будівлі 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cxnSp>
        <p:nvCxnSpPr>
          <p:cNvPr id="34" name="Прямая соединительная линия 33"/>
          <p:cNvCxnSpPr/>
          <p:nvPr/>
        </p:nvCxnSpPr>
        <p:spPr>
          <a:xfrm>
            <a:off x="6040786" y="2216724"/>
            <a:ext cx="0" cy="3630545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8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 flipH="1">
            <a:off x="10000539" y="6071632"/>
            <a:ext cx="2191461" cy="754242"/>
            <a:chOff x="-3146" y="3803886"/>
            <a:chExt cx="12196901" cy="3041067"/>
          </a:xfrm>
          <a:solidFill>
            <a:srgbClr val="33CC33"/>
          </a:solidFill>
        </p:grpSpPr>
        <p:grpSp>
          <p:nvGrpSpPr>
            <p:cNvPr id="21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6"/>
              <a:ext cx="12192953" cy="3041067"/>
              <a:chOff x="-953" y="1514471"/>
              <a:chExt cx="12192953" cy="3829049"/>
            </a:xfrm>
            <a:grpFill/>
          </p:grpSpPr>
          <p:sp>
            <p:nvSpPr>
              <p:cNvPr id="36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7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rgbClr val="CCF3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8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-1" y="1514471"/>
                <a:ext cx="12192001" cy="3829049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rgbClr val="C0E2A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9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598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rgbClr val="71B4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</p:grpSp>
        <p:sp>
          <p:nvSpPr>
            <p:cNvPr id="27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8"/>
              <a:ext cx="8373662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rgbClr val="5991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  <p:sp>
          <p:nvSpPr>
            <p:cNvPr id="28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11626332" y="6337450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FF17606-85DC-48F8-AD96-6B0034910954}" type="slidenum">
              <a:rPr lang="uk-UA" b="1">
                <a:solidFill>
                  <a:srgbClr val="1E4A2C"/>
                </a:solidFill>
                <a:latin typeface="Century Gothic" pitchFamily="34" charset="0"/>
              </a:rPr>
              <a:pPr/>
              <a:t>5</a:t>
            </a:fld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3682232" y="6385774"/>
            <a:ext cx="6206067" cy="348270"/>
          </a:xfrm>
          <a:prstGeom prst="rect">
            <a:avLst/>
          </a:prstGeom>
        </p:spPr>
        <p:txBody>
          <a:bodyPr wrap="square" lIns="101062" tIns="50531" rIns="101062" bIns="50531">
            <a:spAutoFit/>
          </a:bodyPr>
          <a:lstStyle/>
          <a:p>
            <a:r>
              <a:rPr lang="ru-RU" sz="800" i="1" dirty="0">
                <a:latin typeface="Century Gothic" panose="020B0502020202020204" pitchFamily="34" charset="0"/>
                <a:cs typeface="Arial" pitchFamily="34" charset="0"/>
              </a:rPr>
              <a:t>*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uk-UA" sz="800" i="1" dirty="0">
                <a:latin typeface="Century Gothic" panose="020B0502020202020204" pitchFamily="34" charset="0"/>
                <a:cs typeface="Arial" pitchFamily="34" charset="0"/>
              </a:rPr>
              <a:t>відмічені  ті області,  в яких інформація не змінюється з моменту повномасштабного вторгнення російської федерації в </a:t>
            </a:r>
            <a:r>
              <a:rPr lang="uk-UA" sz="800" i="1" dirty="0" smtClean="0">
                <a:latin typeface="Century Gothic" panose="020B0502020202020204" pitchFamily="34" charset="0"/>
                <a:cs typeface="Arial" pitchFamily="34" charset="0"/>
              </a:rPr>
              <a:t>Україну</a:t>
            </a:r>
            <a:endParaRPr lang="ru-RU" sz="800" i="1" dirty="0"/>
          </a:p>
        </p:txBody>
      </p:sp>
      <p:pic>
        <p:nvPicPr>
          <p:cNvPr id="24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208" y="6248534"/>
            <a:ext cx="3709359" cy="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7814055"/>
              </p:ext>
            </p:extLst>
          </p:nvPr>
        </p:nvGraphicFramePr>
        <p:xfrm>
          <a:off x="545210" y="1647825"/>
          <a:ext cx="4317736" cy="4548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1" name="Диаграмма 3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6158702"/>
              </p:ext>
            </p:extLst>
          </p:nvPr>
        </p:nvGraphicFramePr>
        <p:xfrm>
          <a:off x="6441650" y="1647825"/>
          <a:ext cx="4443336" cy="44539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606197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9052503" y="6094851"/>
            <a:ext cx="2844801" cy="354061"/>
          </a:xfrm>
        </p:spPr>
        <p:txBody>
          <a:bodyPr/>
          <a:lstStyle/>
          <a:p>
            <a:pPr>
              <a:defRPr/>
            </a:pPr>
            <a:r>
              <a:rPr lang="ru-RU" altLang="ru-RU" sz="2217" b="1" dirty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7294691" y="1402688"/>
            <a:ext cx="2752873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Нежитлові будівлі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sp>
        <p:nvSpPr>
          <p:cNvPr id="37" name="Заголовок 1"/>
          <p:cNvSpPr txBox="1">
            <a:spLocks/>
          </p:cNvSpPr>
          <p:nvPr/>
        </p:nvSpPr>
        <p:spPr>
          <a:xfrm>
            <a:off x="60343" y="5470"/>
            <a:ext cx="9215396" cy="1053869"/>
          </a:xfrm>
          <a:prstGeom prst="rect">
            <a:avLst/>
          </a:prstGeom>
        </p:spPr>
        <p:txBody>
          <a:bodyPr vert="horz" wrap="square" lIns="100891" tIns="50446" rIns="100891" bIns="50446" rtlCol="0" anchor="ctr">
            <a:spAutoFit/>
          </a:bodyPr>
          <a:lstStyle>
            <a:lvl1pPr algn="ctr" defTabSz="913818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  <a:spcBef>
                <a:spcPts val="3979"/>
              </a:spcBef>
            </a:pPr>
            <a:r>
              <a:rPr lang="uk-UA" sz="1970" dirty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Оснащеність станом на </a:t>
            </a:r>
            <a:r>
              <a:rPr lang="uk-UA" sz="1970" dirty="0" smtClean="0">
                <a:solidFill>
                  <a:schemeClr val="accent6">
                    <a:lumMod val="50000"/>
                  </a:schemeClr>
                </a:solidFill>
                <a:latin typeface="Century Gothic" panose="020B0502020202020204" pitchFamily="34" charset="0"/>
              </a:rPr>
              <a:t>20.08.2026</a:t>
            </a:r>
            <a:endParaRPr lang="uk-UA" sz="1970" dirty="0">
              <a:solidFill>
                <a:schemeClr val="accent6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l">
              <a:spcBef>
                <a:spcPts val="663"/>
              </a:spcBef>
            </a:pPr>
            <a:r>
              <a:rPr lang="uk-UA" sz="2648" b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КОМЕРЦІЙНИЙ ОБЛІК: </a:t>
            </a:r>
            <a:r>
              <a:rPr lang="uk-UA" sz="2648" b="1" dirty="0">
                <a:solidFill>
                  <a:schemeClr val="accent5">
                    <a:lumMod val="75000"/>
                  </a:schemeClr>
                </a:solidFill>
                <a:latin typeface="Century Gothic" panose="020B0502020202020204" pitchFamily="34" charset="0"/>
              </a:rPr>
              <a:t>ПИТНА ВОДА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1829240" y="1364765"/>
            <a:ext cx="2493186" cy="443233"/>
          </a:xfrm>
          <a:prstGeom prst="rect">
            <a:avLst/>
          </a:prstGeom>
        </p:spPr>
        <p:txBody>
          <a:bodyPr wrap="none" lIns="101062" tIns="50531" rIns="101062" bIns="50531">
            <a:spAutoFit/>
          </a:bodyPr>
          <a:lstStyle/>
          <a:p>
            <a:r>
              <a:rPr lang="uk-UA" sz="2217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Житлові </a:t>
            </a:r>
            <a:r>
              <a:rPr lang="uk-UA" sz="2217" b="1" dirty="0" smtClean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будівлі </a:t>
            </a:r>
            <a:endParaRPr lang="ru-RU" sz="2217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  <a:cs typeface="Arial" pitchFamily="34" charset="0"/>
            </a:endParaRPr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6040786" y="2216725"/>
            <a:ext cx="0" cy="4014546"/>
          </a:xfrm>
          <a:prstGeom prst="line">
            <a:avLst/>
          </a:prstGeom>
          <a:ln w="31750">
            <a:solidFill>
              <a:schemeClr val="bg1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390">
            <a:extLst>
              <a:ext uri="{FF2B5EF4-FFF2-40B4-BE49-F238E27FC236}">
                <a16:creationId xmlns:a16="http://schemas.microsoft.com/office/drawing/2014/main" id="{A0F79E74-7863-4F84-9768-87F1D95D1B66}"/>
              </a:ext>
            </a:extLst>
          </p:cNvPr>
          <p:cNvGrpSpPr/>
          <p:nvPr/>
        </p:nvGrpSpPr>
        <p:grpSpPr>
          <a:xfrm flipH="1">
            <a:off x="10000539" y="6068119"/>
            <a:ext cx="2191461" cy="754242"/>
            <a:chOff x="-3146" y="3803886"/>
            <a:chExt cx="12196901" cy="3041067"/>
          </a:xfrm>
          <a:solidFill>
            <a:srgbClr val="33CC33"/>
          </a:solidFill>
        </p:grpSpPr>
        <p:grpSp>
          <p:nvGrpSpPr>
            <p:cNvPr id="18" name="Graphic 349">
              <a:extLst>
                <a:ext uri="{FF2B5EF4-FFF2-40B4-BE49-F238E27FC236}">
                  <a16:creationId xmlns:a16="http://schemas.microsoft.com/office/drawing/2014/main" id="{6AAE5BC0-A965-49C8-A586-C52F08D1FAA6}"/>
                </a:ext>
              </a:extLst>
            </p:cNvPr>
            <p:cNvGrpSpPr/>
            <p:nvPr/>
          </p:nvGrpSpPr>
          <p:grpSpPr>
            <a:xfrm>
              <a:off x="802" y="3803886"/>
              <a:ext cx="12192953" cy="3041067"/>
              <a:chOff x="-953" y="1514471"/>
              <a:chExt cx="12192953" cy="3829049"/>
            </a:xfrm>
            <a:grpFill/>
          </p:grpSpPr>
          <p:sp>
            <p:nvSpPr>
              <p:cNvPr id="23" name="Freeform: Shape 128">
                <a:extLst>
                  <a:ext uri="{FF2B5EF4-FFF2-40B4-BE49-F238E27FC236}">
                    <a16:creationId xmlns:a16="http://schemas.microsoft.com/office/drawing/2014/main" id="{E763ECF9-1217-4C2B-BC2D-C3F301931A10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20000"/>
                  <a:lumOff val="8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24" name="Freeform: Shape 129">
                <a:extLst>
                  <a:ext uri="{FF2B5EF4-FFF2-40B4-BE49-F238E27FC236}">
                    <a16:creationId xmlns:a16="http://schemas.microsoft.com/office/drawing/2014/main" id="{3FD31BFE-8D18-4A1D-AF17-983FEE9B8C3D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rgbClr val="CCF38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25" name="Freeform: Shape 351">
                <a:extLst>
                  <a:ext uri="{FF2B5EF4-FFF2-40B4-BE49-F238E27FC236}">
                    <a16:creationId xmlns:a16="http://schemas.microsoft.com/office/drawing/2014/main" id="{4530FCFB-B2EF-45D5-8D3D-4D287DAF9CA0}"/>
                  </a:ext>
                </a:extLst>
              </p:cNvPr>
              <p:cNvSpPr/>
              <p:nvPr/>
            </p:nvSpPr>
            <p:spPr>
              <a:xfrm>
                <a:off x="-1" y="1514471"/>
                <a:ext cx="12192001" cy="3829049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rgbClr val="C0E2A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  <p:sp>
            <p:nvSpPr>
              <p:cNvPr id="32" name="Freeform: Shape 130">
                <a:extLst>
                  <a:ext uri="{FF2B5EF4-FFF2-40B4-BE49-F238E27FC236}">
                    <a16:creationId xmlns:a16="http://schemas.microsoft.com/office/drawing/2014/main" id="{40309ABF-4CC7-44F7-9A48-F67189F0D932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598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rgbClr val="71B466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>
                  <a:solidFill>
                    <a:srgbClr val="00CC00"/>
                  </a:solidFill>
                  <a:latin typeface="Century Gothic" pitchFamily="34" charset="0"/>
                </a:endParaRPr>
              </a:p>
            </p:txBody>
          </p:sp>
        </p:grpSp>
        <p:sp>
          <p:nvSpPr>
            <p:cNvPr id="19" name="Freeform: Shape 362">
              <a:extLst>
                <a:ext uri="{FF2B5EF4-FFF2-40B4-BE49-F238E27FC236}">
                  <a16:creationId xmlns:a16="http://schemas.microsoft.com/office/drawing/2014/main" id="{97ED828F-D50C-47E6-9CE8-85238F75A386}"/>
                </a:ext>
              </a:extLst>
            </p:cNvPr>
            <p:cNvSpPr/>
            <p:nvPr/>
          </p:nvSpPr>
          <p:spPr>
            <a:xfrm>
              <a:off x="-3146" y="3925478"/>
              <a:ext cx="8373662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rgbClr val="59912F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  <p:sp>
          <p:nvSpPr>
            <p:cNvPr id="22" name="Freeform: Shape 364">
              <a:extLst>
                <a:ext uri="{FF2B5EF4-FFF2-40B4-BE49-F238E27FC236}">
                  <a16:creationId xmlns:a16="http://schemas.microsoft.com/office/drawing/2014/main" id="{4316EBCC-FC65-4E99-B0E7-26C8006C5613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>
                <a:solidFill>
                  <a:srgbClr val="00CC00"/>
                </a:solidFill>
                <a:latin typeface="Century Gothic" pitchFamily="34" charset="0"/>
              </a:endParaRPr>
            </a:p>
          </p:txBody>
        </p:sp>
      </p:grpSp>
      <p:sp>
        <p:nvSpPr>
          <p:cNvPr id="3" name="Прямоугольник 2"/>
          <p:cNvSpPr/>
          <p:nvPr/>
        </p:nvSpPr>
        <p:spPr>
          <a:xfrm>
            <a:off x="11678350" y="6366891"/>
            <a:ext cx="444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FF17606-85DC-48F8-AD96-6B0034910954}" type="slidenum">
              <a:rPr lang="uk-UA" b="1">
                <a:solidFill>
                  <a:srgbClr val="1E4A2C"/>
                </a:solidFill>
                <a:latin typeface="Century Gothic" pitchFamily="34" charset="0"/>
              </a:rPr>
              <a:pPr/>
              <a:t>6</a:t>
            </a:fld>
            <a:endParaRPr lang="ru-RU" dirty="0"/>
          </a:p>
        </p:txBody>
      </p:sp>
      <p:sp>
        <p:nvSpPr>
          <p:cNvPr id="27" name="Прямоугольник 26"/>
          <p:cNvSpPr/>
          <p:nvPr/>
        </p:nvSpPr>
        <p:spPr>
          <a:xfrm>
            <a:off x="3596042" y="6407640"/>
            <a:ext cx="6206067" cy="348270"/>
          </a:xfrm>
          <a:prstGeom prst="rect">
            <a:avLst/>
          </a:prstGeom>
        </p:spPr>
        <p:txBody>
          <a:bodyPr wrap="square" lIns="101062" tIns="50531" rIns="101062" bIns="50531">
            <a:spAutoFit/>
          </a:bodyPr>
          <a:lstStyle/>
          <a:p>
            <a:r>
              <a:rPr lang="ru-RU" sz="800" i="1" dirty="0">
                <a:latin typeface="Century Gothic" panose="020B0502020202020204" pitchFamily="34" charset="0"/>
                <a:cs typeface="Arial" pitchFamily="34" charset="0"/>
              </a:rPr>
              <a:t>*</a:t>
            </a:r>
            <a:r>
              <a:rPr lang="ru-RU" sz="800" i="1" dirty="0">
                <a:solidFill>
                  <a:schemeClr val="bg1">
                    <a:lumMod val="50000"/>
                  </a:schemeClr>
                </a:solidFill>
                <a:latin typeface="Century Gothic" panose="020B0502020202020204" pitchFamily="34" charset="0"/>
                <a:cs typeface="Arial" pitchFamily="34" charset="0"/>
              </a:rPr>
              <a:t> </a:t>
            </a:r>
            <a:r>
              <a:rPr lang="uk-UA" sz="800" i="1" dirty="0">
                <a:latin typeface="Century Gothic" panose="020B0502020202020204" pitchFamily="34" charset="0"/>
                <a:cs typeface="Arial" pitchFamily="34" charset="0"/>
              </a:rPr>
              <a:t>відмічені  ті області,  в яких інформація не змінюється з моменту повномасштабного вторгнення російської федерації в </a:t>
            </a:r>
            <a:r>
              <a:rPr lang="uk-UA" sz="800" i="1" dirty="0" smtClean="0">
                <a:latin typeface="Century Gothic" panose="020B0502020202020204" pitchFamily="34" charset="0"/>
                <a:cs typeface="Arial" pitchFamily="34" charset="0"/>
              </a:rPr>
              <a:t>Україну</a:t>
            </a:r>
            <a:endParaRPr lang="ru-RU" sz="800" i="1" dirty="0"/>
          </a:p>
        </p:txBody>
      </p:sp>
      <p:pic>
        <p:nvPicPr>
          <p:cNvPr id="20" name="Picture 7" descr="C:\Users\monitoring\Downloads\SAEEESU Logo Horizontal UKR (1)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3318" y="6222633"/>
            <a:ext cx="3709359" cy="7182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8" name="Диаграмма 2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5177980"/>
              </p:ext>
            </p:extLst>
          </p:nvPr>
        </p:nvGraphicFramePr>
        <p:xfrm>
          <a:off x="688674" y="1653029"/>
          <a:ext cx="4175033" cy="47050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Диаграмма 2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438809"/>
              </p:ext>
            </p:extLst>
          </p:nvPr>
        </p:nvGraphicFramePr>
        <p:xfrm>
          <a:off x="6239216" y="1653029"/>
          <a:ext cx="4645770" cy="47546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19003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9769</TotalTime>
  <Words>333</Words>
  <Application>Microsoft Office PowerPoint</Application>
  <PresentationFormat>Широкоэкранный</PresentationFormat>
  <Paragraphs>60</Paragraphs>
  <Slides>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4" baseType="lpstr">
      <vt:lpstr>Arial</vt:lpstr>
      <vt:lpstr>Arial Unicode MS</vt:lpstr>
      <vt:lpstr>Calibri</vt:lpstr>
      <vt:lpstr>Calibri Light</vt:lpstr>
      <vt:lpstr>Century Gothic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m58779</dc:creator>
  <cp:lastModifiedBy>Юлія Присяжнюк</cp:lastModifiedBy>
  <cp:revision>466</cp:revision>
  <dcterms:created xsi:type="dcterms:W3CDTF">2020-07-20T08:47:45Z</dcterms:created>
  <dcterms:modified xsi:type="dcterms:W3CDTF">2026-08-20T06:44:14Z</dcterms:modified>
</cp:coreProperties>
</file>