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embeddedFontLst>
    <p:embeddedFont>
      <p:font typeface="Exo 2" panose="020B0604020202020204" charset="0"/>
      <p:regular r:id="rId21"/>
      <p:bold r:id="rId22"/>
      <p:italic r:id="rId23"/>
      <p:boldItalic r:id="rId24"/>
    </p:embeddedFont>
    <p:embeddedFont>
      <p:font typeface="Roboto" panose="020B0604020202020204" charset="0"/>
      <p:regular r:id="rId25"/>
      <p:bold r:id="rId26"/>
      <p:italic r:id="rId27"/>
      <p:boldItalic r:id="rId28"/>
    </p:embeddedFont>
    <p:embeddedFont>
      <p:font typeface="Roboto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QMjDWx+4NF5vDzxFTBt6dKlcJ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E15D9-CEED-1291-D859-4B893BF8E472}" v="2" dt="2025-07-03T13:21:22.900"/>
    <p1510:client id="{C112EFA4-7A85-A59C-A547-B920A60A3F61}" v="1" dt="2025-07-03T13:21:5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Lytvyn" userId="S::n.lytvyn@ecoclubrivne.org::14a01fac-f70a-4fba-a062-c14e789b33e0" providerId="AD" clId="Web-{07DE15D9-CEED-1291-D859-4B893BF8E472}"/>
    <pc:docChg chg="modSld">
      <pc:chgData name="Natalia Lytvyn" userId="S::n.lytvyn@ecoclubrivne.org::14a01fac-f70a-4fba-a062-c14e789b33e0" providerId="AD" clId="Web-{07DE15D9-CEED-1291-D859-4B893BF8E472}" dt="2025-07-03T13:21:22.900" v="1" actId="20577"/>
      <pc:docMkLst>
        <pc:docMk/>
      </pc:docMkLst>
      <pc:sldChg chg="modSp">
        <pc:chgData name="Natalia Lytvyn" userId="S::n.lytvyn@ecoclubrivne.org::14a01fac-f70a-4fba-a062-c14e789b33e0" providerId="AD" clId="Web-{07DE15D9-CEED-1291-D859-4B893BF8E472}" dt="2025-07-03T13:21:22.900" v="1" actId="20577"/>
        <pc:sldMkLst>
          <pc:docMk/>
          <pc:sldMk cId="0" sldId="270"/>
        </pc:sldMkLst>
        <pc:spChg chg="mod">
          <ac:chgData name="Natalia Lytvyn" userId="S::n.lytvyn@ecoclubrivne.org::14a01fac-f70a-4fba-a062-c14e789b33e0" providerId="AD" clId="Web-{07DE15D9-CEED-1291-D859-4B893BF8E472}" dt="2025-07-03T13:21:22.900" v="1" actId="20577"/>
          <ac:spMkLst>
            <pc:docMk/>
            <pc:sldMk cId="0" sldId="270"/>
            <ac:spMk id="2" creationId="{F958A666-62FC-C624-88DD-60437FD28B35}"/>
          </ac:spMkLst>
        </pc:spChg>
      </pc:sldChg>
    </pc:docChg>
  </pc:docChgLst>
  <pc:docChgLst>
    <pc:chgData name="Natalia Lytvyn" userId="14a01fac-f70a-4fba-a062-c14e789b33e0" providerId="ADAL" clId="{D4AA9522-CA06-459E-ADF6-508DD80C1A61}"/>
    <pc:docChg chg="undo custSel modSld">
      <pc:chgData name="Natalia Lytvyn" userId="14a01fac-f70a-4fba-a062-c14e789b33e0" providerId="ADAL" clId="{D4AA9522-CA06-459E-ADF6-508DD80C1A61}" dt="2024-10-31T13:58:56.117" v="102" actId="20577"/>
      <pc:docMkLst>
        <pc:docMk/>
      </pc:docMkLst>
      <pc:sldChg chg="modSp mod">
        <pc:chgData name="Natalia Lytvyn" userId="14a01fac-f70a-4fba-a062-c14e789b33e0" providerId="ADAL" clId="{D4AA9522-CA06-459E-ADF6-508DD80C1A61}" dt="2024-10-27T18:06:22.741" v="66" actId="255"/>
        <pc:sldMkLst>
          <pc:docMk/>
          <pc:sldMk cId="0" sldId="257"/>
        </pc:sldMkLst>
      </pc:sldChg>
      <pc:sldChg chg="modSp mod">
        <pc:chgData name="Natalia Lytvyn" userId="14a01fac-f70a-4fba-a062-c14e789b33e0" providerId="ADAL" clId="{D4AA9522-CA06-459E-ADF6-508DD80C1A61}" dt="2024-10-27T18:06:33.383" v="68" actId="14100"/>
        <pc:sldMkLst>
          <pc:docMk/>
          <pc:sldMk cId="0" sldId="258"/>
        </pc:sldMkLst>
      </pc:sldChg>
      <pc:sldChg chg="modSp mod">
        <pc:chgData name="Natalia Lytvyn" userId="14a01fac-f70a-4fba-a062-c14e789b33e0" providerId="ADAL" clId="{D4AA9522-CA06-459E-ADF6-508DD80C1A61}" dt="2024-10-27T18:06:40.294" v="69" actId="255"/>
        <pc:sldMkLst>
          <pc:docMk/>
          <pc:sldMk cId="0" sldId="259"/>
        </pc:sldMkLst>
      </pc:sldChg>
      <pc:sldChg chg="modSp mod">
        <pc:chgData name="Natalia Lytvyn" userId="14a01fac-f70a-4fba-a062-c14e789b33e0" providerId="ADAL" clId="{D4AA9522-CA06-459E-ADF6-508DD80C1A61}" dt="2024-10-27T18:06:45.079" v="70" actId="255"/>
        <pc:sldMkLst>
          <pc:docMk/>
          <pc:sldMk cId="0" sldId="260"/>
        </pc:sldMkLst>
      </pc:sldChg>
      <pc:sldChg chg="delSp modSp mod">
        <pc:chgData name="Natalia Lytvyn" userId="14a01fac-f70a-4fba-a062-c14e789b33e0" providerId="ADAL" clId="{D4AA9522-CA06-459E-ADF6-508DD80C1A61}" dt="2024-10-27T18:06:52.535" v="71" actId="255"/>
        <pc:sldMkLst>
          <pc:docMk/>
          <pc:sldMk cId="0" sldId="261"/>
        </pc:sldMkLst>
      </pc:sldChg>
      <pc:sldChg chg="modSp mod">
        <pc:chgData name="Natalia Lytvyn" userId="14a01fac-f70a-4fba-a062-c14e789b33e0" providerId="ADAL" clId="{D4AA9522-CA06-459E-ADF6-508DD80C1A61}" dt="2024-10-27T18:07:00.507" v="72" actId="255"/>
        <pc:sldMkLst>
          <pc:docMk/>
          <pc:sldMk cId="0" sldId="262"/>
        </pc:sldMkLst>
      </pc:sldChg>
      <pc:sldChg chg="modSp mod">
        <pc:chgData name="Natalia Lytvyn" userId="14a01fac-f70a-4fba-a062-c14e789b33e0" providerId="ADAL" clId="{D4AA9522-CA06-459E-ADF6-508DD80C1A61}" dt="2024-10-27T17:57:24.557" v="57" actId="255"/>
        <pc:sldMkLst>
          <pc:docMk/>
          <pc:sldMk cId="0" sldId="263"/>
        </pc:sldMkLst>
      </pc:sldChg>
      <pc:sldChg chg="modSp mod">
        <pc:chgData name="Natalia Lytvyn" userId="14a01fac-f70a-4fba-a062-c14e789b33e0" providerId="ADAL" clId="{D4AA9522-CA06-459E-ADF6-508DD80C1A61}" dt="2024-10-27T18:07:10.857" v="73" actId="255"/>
        <pc:sldMkLst>
          <pc:docMk/>
          <pc:sldMk cId="0" sldId="264"/>
        </pc:sldMkLst>
      </pc:sldChg>
      <pc:sldChg chg="modSp mod">
        <pc:chgData name="Natalia Lytvyn" userId="14a01fac-f70a-4fba-a062-c14e789b33e0" providerId="ADAL" clId="{D4AA9522-CA06-459E-ADF6-508DD80C1A61}" dt="2024-10-27T18:07:17.238" v="74" actId="255"/>
        <pc:sldMkLst>
          <pc:docMk/>
          <pc:sldMk cId="0" sldId="265"/>
        </pc:sldMkLst>
      </pc:sldChg>
      <pc:sldChg chg="modSp mod">
        <pc:chgData name="Natalia Lytvyn" userId="14a01fac-f70a-4fba-a062-c14e789b33e0" providerId="ADAL" clId="{D4AA9522-CA06-459E-ADF6-508DD80C1A61}" dt="2024-10-31T13:58:56.117" v="102" actId="20577"/>
        <pc:sldMkLst>
          <pc:docMk/>
          <pc:sldMk cId="0" sldId="266"/>
        </pc:sldMkLst>
      </pc:sldChg>
      <pc:sldChg chg="modSp mod">
        <pc:chgData name="Natalia Lytvyn" userId="14a01fac-f70a-4fba-a062-c14e789b33e0" providerId="ADAL" clId="{D4AA9522-CA06-459E-ADF6-508DD80C1A61}" dt="2024-10-27T18:07:33.867" v="76" actId="255"/>
        <pc:sldMkLst>
          <pc:docMk/>
          <pc:sldMk cId="0" sldId="267"/>
        </pc:sldMkLst>
      </pc:sldChg>
      <pc:sldChg chg="modSp mod">
        <pc:chgData name="Natalia Lytvyn" userId="14a01fac-f70a-4fba-a062-c14e789b33e0" providerId="ADAL" clId="{D4AA9522-CA06-459E-ADF6-508DD80C1A61}" dt="2024-10-27T18:07:44.337" v="77" actId="255"/>
        <pc:sldMkLst>
          <pc:docMk/>
          <pc:sldMk cId="0" sldId="268"/>
        </pc:sldMkLst>
      </pc:sldChg>
      <pc:sldChg chg="modSp mod">
        <pc:chgData name="Natalia Lytvyn" userId="14a01fac-f70a-4fba-a062-c14e789b33e0" providerId="ADAL" clId="{D4AA9522-CA06-459E-ADF6-508DD80C1A61}" dt="2024-10-27T18:07:50.216" v="78" actId="255"/>
        <pc:sldMkLst>
          <pc:docMk/>
          <pc:sldMk cId="0" sldId="269"/>
        </pc:sldMkLst>
      </pc:sldChg>
      <pc:sldChg chg="addSp delSp modSp mod">
        <pc:chgData name="Natalia Lytvyn" userId="14a01fac-f70a-4fba-a062-c14e789b33e0" providerId="ADAL" clId="{D4AA9522-CA06-459E-ADF6-508DD80C1A61}" dt="2024-10-27T18:08:23.822" v="89" actId="14100"/>
        <pc:sldMkLst>
          <pc:docMk/>
          <pc:sldMk cId="0" sldId="270"/>
        </pc:sldMkLst>
      </pc:sldChg>
    </pc:docChg>
  </pc:docChgLst>
  <pc:docChgLst>
    <pc:chgData name="Natalia Lytvyn" userId="S::n.lytvyn@ecoclubrivne.org::14a01fac-f70a-4fba-a062-c14e789b33e0" providerId="AD" clId="Web-{C112EFA4-7A85-A59C-A547-B920A60A3F61}"/>
    <pc:docChg chg="modSld">
      <pc:chgData name="Natalia Lytvyn" userId="S::n.lytvyn@ecoclubrivne.org::14a01fac-f70a-4fba-a062-c14e789b33e0" providerId="AD" clId="Web-{C112EFA4-7A85-A59C-A547-B920A60A3F61}" dt="2025-07-03T13:21:57.299" v="0" actId="1076"/>
      <pc:docMkLst>
        <pc:docMk/>
      </pc:docMkLst>
      <pc:sldChg chg="modSp">
        <pc:chgData name="Natalia Lytvyn" userId="S::n.lytvyn@ecoclubrivne.org::14a01fac-f70a-4fba-a062-c14e789b33e0" providerId="AD" clId="Web-{C112EFA4-7A85-A59C-A547-B920A60A3F61}" dt="2025-07-03T13:21:57.299" v="0" actId="1076"/>
        <pc:sldMkLst>
          <pc:docMk/>
          <pc:sldMk cId="0" sldId="270"/>
        </pc:sldMkLst>
        <pc:spChg chg="mod">
          <ac:chgData name="Natalia Lytvyn" userId="S::n.lytvyn@ecoclubrivne.org::14a01fac-f70a-4fba-a062-c14e789b33e0" providerId="AD" clId="Web-{C112EFA4-7A85-A59C-A547-B920A60A3F61}" dt="2025-07-03T13:21:57.299" v="0" actId="1076"/>
          <ac:spMkLst>
            <pc:docMk/>
            <pc:sldMk cId="0" sldId="270"/>
            <ac:spMk id="2" creationId="{F958A666-62FC-C624-88DD-60437FD28B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56f2930a7_0_4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056f2930a7_0_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056f2930a7_0_4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056f2930a7_0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056f2930a7_0_4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056f2930a7_0_4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56f2930a7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3056f2930a7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056f2930a7_0_5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3056f2930a7_0_5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56f2930a7_0_5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3056f2930a7_0_5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056f2930a7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3056f2930a7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56f2930a7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3056f2930a7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3056f2930a7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uk-U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56f2930a7_0_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056f2930a7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056f2930a7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3056f2930a7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056f2930a7_0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056f2930a7_0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056f2930a7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056f2930a7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56f2930a7_0_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3056f2930a7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14"/>
        <p:cNvGrpSpPr/>
        <p:nvPr/>
      </p:nvGrpSpPr>
      <p:grpSpPr>
        <a:xfrm>
          <a:off x="0" y="0"/>
          <a:ext cx="0" cy="0"/>
          <a:chOff x="0" y="0"/>
          <a:chExt cx="0" cy="0"/>
        </a:xfrm>
      </p:grpSpPr>
      <p:sp>
        <p:nvSpPr>
          <p:cNvPr id="15" name="Google Shape;15;p10"/>
          <p:cNvSpPr/>
          <p:nvPr/>
        </p:nvSpPr>
        <p:spPr>
          <a:xfrm>
            <a:off x="0" y="0"/>
            <a:ext cx="12192000" cy="5638800"/>
          </a:xfrm>
          <a:prstGeom prst="rect">
            <a:avLst/>
          </a:prstGeom>
          <a:solidFill>
            <a:srgbClr val="4BAF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Exo 2"/>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pty">
  <p:cSld name="empty">
    <p:bg>
      <p:bgPr>
        <a:solidFill>
          <a:schemeClr val="lt1"/>
        </a:solidFill>
        <a:effectLst/>
      </p:bgPr>
    </p:bg>
    <p:spTree>
      <p:nvGrpSpPr>
        <p:cNvPr id="1" name="Shape 19"/>
        <p:cNvGrpSpPr/>
        <p:nvPr/>
      </p:nvGrpSpPr>
      <p:grpSpPr>
        <a:xfrm>
          <a:off x="0" y="0"/>
          <a:ext cx="0" cy="0"/>
          <a:chOff x="0" y="0"/>
          <a:chExt cx="0" cy="0"/>
        </a:xfrm>
      </p:grpSpPr>
      <p:sp>
        <p:nvSpPr>
          <p:cNvPr id="20" name="Google Shape;20;p18"/>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8"/>
          <p:cNvPicPr preferRelativeResize="0"/>
          <p:nvPr/>
        </p:nvPicPr>
        <p:blipFill rotWithShape="1">
          <a:blip r:embed="rId2">
            <a:alphaModFix/>
          </a:blip>
          <a:srcRect b="42957"/>
          <a:stretch/>
        </p:blipFill>
        <p:spPr>
          <a:xfrm rot="-5400000">
            <a:off x="-3200008" y="3200010"/>
            <a:ext cx="6858002" cy="4579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object">
  <p:cSld name="title + object">
    <p:bg>
      <p:bgPr>
        <a:solidFill>
          <a:schemeClr val="lt1"/>
        </a:solidFill>
        <a:effectLst/>
      </p:bgPr>
    </p:bg>
    <p:spTree>
      <p:nvGrpSpPr>
        <p:cNvPr id="1" name="Shape 22"/>
        <p:cNvGrpSpPr/>
        <p:nvPr/>
      </p:nvGrpSpPr>
      <p:grpSpPr>
        <a:xfrm>
          <a:off x="0" y="0"/>
          <a:ext cx="0" cy="0"/>
          <a:chOff x="0" y="0"/>
          <a:chExt cx="0" cy="0"/>
        </a:xfrm>
      </p:grpSpPr>
      <p:sp>
        <p:nvSpPr>
          <p:cNvPr id="23" name="Google Shape;23;p11"/>
          <p:cNvSpPr txBox="1">
            <a:spLocks noGrp="1"/>
          </p:cNvSpPr>
          <p:nvPr>
            <p:ph type="body" idx="1"/>
          </p:nvPr>
        </p:nvSpPr>
        <p:spPr>
          <a:xfrm>
            <a:off x="838200" y="2008681"/>
            <a:ext cx="10704300" cy="3670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Roboto Light"/>
                <a:ea typeface="Roboto Light"/>
                <a:cs typeface="Roboto Light"/>
                <a:sym typeface="Roboto Light"/>
              </a:defRPr>
            </a:lvl1pPr>
            <a:lvl2pPr marL="914400" lvl="1" indent="-381000" algn="l">
              <a:lnSpc>
                <a:spcPct val="90000"/>
              </a:lnSpc>
              <a:spcBef>
                <a:spcPts val="500"/>
              </a:spcBef>
              <a:spcAft>
                <a:spcPts val="0"/>
              </a:spcAft>
              <a:buClr>
                <a:schemeClr val="dk1"/>
              </a:buClr>
              <a:buSzPts val="2400"/>
              <a:buChar char="•"/>
              <a:defRPr>
                <a:latin typeface="Roboto Light"/>
                <a:ea typeface="Roboto Light"/>
                <a:cs typeface="Roboto Light"/>
                <a:sym typeface="Roboto Light"/>
              </a:defRPr>
            </a:lvl2pPr>
            <a:lvl3pPr marL="1371600" lvl="2" indent="-355600" algn="l">
              <a:lnSpc>
                <a:spcPct val="90000"/>
              </a:lnSpc>
              <a:spcBef>
                <a:spcPts val="500"/>
              </a:spcBef>
              <a:spcAft>
                <a:spcPts val="0"/>
              </a:spcAft>
              <a:buClr>
                <a:schemeClr val="dk1"/>
              </a:buClr>
              <a:buSzPts val="2000"/>
              <a:buChar char="•"/>
              <a:defRPr>
                <a:latin typeface="Roboto Light"/>
                <a:ea typeface="Roboto Light"/>
                <a:cs typeface="Roboto Light"/>
                <a:sym typeface="Roboto Light"/>
              </a:defRPr>
            </a:lvl3pPr>
            <a:lvl4pPr marL="1828800" lvl="3" indent="-342900" algn="l">
              <a:lnSpc>
                <a:spcPct val="90000"/>
              </a:lnSpc>
              <a:spcBef>
                <a:spcPts val="500"/>
              </a:spcBef>
              <a:spcAft>
                <a:spcPts val="0"/>
              </a:spcAft>
              <a:buClr>
                <a:schemeClr val="dk1"/>
              </a:buClr>
              <a:buSzPts val="1800"/>
              <a:buChar char="•"/>
              <a:defRPr>
                <a:latin typeface="Roboto Light"/>
                <a:ea typeface="Roboto Light"/>
                <a:cs typeface="Roboto Light"/>
                <a:sym typeface="Roboto Light"/>
              </a:defRPr>
            </a:lvl4pPr>
            <a:lvl5pPr marL="2286000" lvl="4" indent="-342900" algn="l">
              <a:lnSpc>
                <a:spcPct val="90000"/>
              </a:lnSpc>
              <a:spcBef>
                <a:spcPts val="500"/>
              </a:spcBef>
              <a:spcAft>
                <a:spcPts val="0"/>
              </a:spcAft>
              <a:buClr>
                <a:schemeClr val="dk1"/>
              </a:buClr>
              <a:buSzPts val="1800"/>
              <a:buChar char="•"/>
              <a:defRPr>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title"/>
          </p:nvPr>
        </p:nvSpPr>
        <p:spPr>
          <a:xfrm>
            <a:off x="838200" y="350135"/>
            <a:ext cx="10704300" cy="594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11"/>
          <p:cNvPicPr preferRelativeResize="0"/>
          <p:nvPr/>
        </p:nvPicPr>
        <p:blipFill rotWithShape="1">
          <a:blip r:embed="rId2">
            <a:alphaModFix/>
          </a:blip>
          <a:srcRect b="42957"/>
          <a:stretch/>
        </p:blipFill>
        <p:spPr>
          <a:xfrm rot="-5400000">
            <a:off x="-3200008" y="3200010"/>
            <a:ext cx="6858002" cy="4579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 text">
  <p:cSld name="picture + text">
    <p:spTree>
      <p:nvGrpSpPr>
        <p:cNvPr id="1" name="Shape 27"/>
        <p:cNvGrpSpPr/>
        <p:nvPr/>
      </p:nvGrpSpPr>
      <p:grpSpPr>
        <a:xfrm>
          <a:off x="0" y="0"/>
          <a:ext cx="0" cy="0"/>
          <a:chOff x="0" y="0"/>
          <a:chExt cx="0" cy="0"/>
        </a:xfrm>
      </p:grpSpPr>
      <p:sp>
        <p:nvSpPr>
          <p:cNvPr id="28" name="Google Shape;28;p12"/>
          <p:cNvSpPr>
            <a:spLocks noGrp="1"/>
          </p:cNvSpPr>
          <p:nvPr>
            <p:ph type="pic" idx="2"/>
          </p:nvPr>
        </p:nvSpPr>
        <p:spPr>
          <a:xfrm>
            <a:off x="838200" y="2042409"/>
            <a:ext cx="6359100" cy="3519000"/>
          </a:xfrm>
          <a:prstGeom prst="rect">
            <a:avLst/>
          </a:prstGeom>
          <a:noFill/>
          <a:ln>
            <a:noFill/>
          </a:ln>
        </p:spPr>
      </p:sp>
      <p:sp>
        <p:nvSpPr>
          <p:cNvPr id="29" name="Google Shape;29;p12"/>
          <p:cNvSpPr txBox="1">
            <a:spLocks noGrp="1"/>
          </p:cNvSpPr>
          <p:nvPr>
            <p:ph type="title"/>
          </p:nvPr>
        </p:nvSpPr>
        <p:spPr>
          <a:xfrm>
            <a:off x="838200" y="350135"/>
            <a:ext cx="10704300" cy="594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7808626" y="2027419"/>
            <a:ext cx="3733800" cy="3534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2"/>
          <p:cNvPicPr preferRelativeResize="0"/>
          <p:nvPr/>
        </p:nvPicPr>
        <p:blipFill rotWithShape="1">
          <a:blip r:embed="rId2">
            <a:alphaModFix/>
          </a:blip>
          <a:srcRect b="42957"/>
          <a:stretch/>
        </p:blipFill>
        <p:spPr>
          <a:xfrm rot="-5400000">
            <a:off x="-3200008" y="3200010"/>
            <a:ext cx="6858002" cy="4579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objects">
  <p:cSld name="title + 2 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50135"/>
            <a:ext cx="10704300" cy="594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6481011" y="1963711"/>
            <a:ext cx="5061300" cy="3612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Roboto Light"/>
                <a:ea typeface="Roboto Light"/>
                <a:cs typeface="Roboto Light"/>
                <a:sym typeface="Roboto Light"/>
              </a:defRPr>
            </a:lvl1pPr>
            <a:lvl2pPr marL="914400" lvl="1" indent="-381000" algn="l">
              <a:lnSpc>
                <a:spcPct val="90000"/>
              </a:lnSpc>
              <a:spcBef>
                <a:spcPts val="500"/>
              </a:spcBef>
              <a:spcAft>
                <a:spcPts val="0"/>
              </a:spcAft>
              <a:buClr>
                <a:schemeClr val="dk1"/>
              </a:buClr>
              <a:buSzPts val="2400"/>
              <a:buChar char="•"/>
              <a:defRPr>
                <a:latin typeface="Roboto Light"/>
                <a:ea typeface="Roboto Light"/>
                <a:cs typeface="Roboto Light"/>
                <a:sym typeface="Roboto Light"/>
              </a:defRPr>
            </a:lvl2pPr>
            <a:lvl3pPr marL="1371600" lvl="2" indent="-355600" algn="l">
              <a:lnSpc>
                <a:spcPct val="90000"/>
              </a:lnSpc>
              <a:spcBef>
                <a:spcPts val="500"/>
              </a:spcBef>
              <a:spcAft>
                <a:spcPts val="0"/>
              </a:spcAft>
              <a:buClr>
                <a:schemeClr val="dk1"/>
              </a:buClr>
              <a:buSzPts val="2000"/>
              <a:buChar char="•"/>
              <a:defRPr>
                <a:latin typeface="Roboto Light"/>
                <a:ea typeface="Roboto Light"/>
                <a:cs typeface="Roboto Light"/>
                <a:sym typeface="Roboto Light"/>
              </a:defRPr>
            </a:lvl3pPr>
            <a:lvl4pPr marL="1828800" lvl="3" indent="-342900" algn="l">
              <a:lnSpc>
                <a:spcPct val="90000"/>
              </a:lnSpc>
              <a:spcBef>
                <a:spcPts val="500"/>
              </a:spcBef>
              <a:spcAft>
                <a:spcPts val="0"/>
              </a:spcAft>
              <a:buClr>
                <a:schemeClr val="dk1"/>
              </a:buClr>
              <a:buSzPts val="1800"/>
              <a:buChar char="•"/>
              <a:defRPr>
                <a:latin typeface="Roboto Light"/>
                <a:ea typeface="Roboto Light"/>
                <a:cs typeface="Roboto Light"/>
                <a:sym typeface="Roboto Light"/>
              </a:defRPr>
            </a:lvl4pPr>
            <a:lvl5pPr marL="2286000" lvl="4" indent="-342900" algn="l">
              <a:lnSpc>
                <a:spcPct val="90000"/>
              </a:lnSpc>
              <a:spcBef>
                <a:spcPts val="500"/>
              </a:spcBef>
              <a:spcAft>
                <a:spcPts val="0"/>
              </a:spcAft>
              <a:buClr>
                <a:schemeClr val="dk1"/>
              </a:buClr>
              <a:buSzPts val="1800"/>
              <a:buChar char="•"/>
              <a:defRPr>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801975" y="1963711"/>
            <a:ext cx="5085600" cy="3612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Roboto Light"/>
                <a:ea typeface="Roboto Light"/>
                <a:cs typeface="Roboto Light"/>
                <a:sym typeface="Roboto Light"/>
              </a:defRPr>
            </a:lvl1pPr>
            <a:lvl2pPr marL="914400" lvl="1" indent="-381000" algn="l">
              <a:lnSpc>
                <a:spcPct val="90000"/>
              </a:lnSpc>
              <a:spcBef>
                <a:spcPts val="500"/>
              </a:spcBef>
              <a:spcAft>
                <a:spcPts val="0"/>
              </a:spcAft>
              <a:buClr>
                <a:schemeClr val="dk1"/>
              </a:buClr>
              <a:buSzPts val="2400"/>
              <a:buChar char="•"/>
              <a:defRPr>
                <a:latin typeface="Roboto Light"/>
                <a:ea typeface="Roboto Light"/>
                <a:cs typeface="Roboto Light"/>
                <a:sym typeface="Roboto Light"/>
              </a:defRPr>
            </a:lvl2pPr>
            <a:lvl3pPr marL="1371600" lvl="2" indent="-355600" algn="l">
              <a:lnSpc>
                <a:spcPct val="90000"/>
              </a:lnSpc>
              <a:spcBef>
                <a:spcPts val="500"/>
              </a:spcBef>
              <a:spcAft>
                <a:spcPts val="0"/>
              </a:spcAft>
              <a:buClr>
                <a:schemeClr val="dk1"/>
              </a:buClr>
              <a:buSzPts val="2000"/>
              <a:buChar char="•"/>
              <a:defRPr>
                <a:latin typeface="Roboto Light"/>
                <a:ea typeface="Roboto Light"/>
                <a:cs typeface="Roboto Light"/>
                <a:sym typeface="Roboto Light"/>
              </a:defRPr>
            </a:lvl3pPr>
            <a:lvl4pPr marL="1828800" lvl="3" indent="-342900" algn="l">
              <a:lnSpc>
                <a:spcPct val="90000"/>
              </a:lnSpc>
              <a:spcBef>
                <a:spcPts val="500"/>
              </a:spcBef>
              <a:spcAft>
                <a:spcPts val="0"/>
              </a:spcAft>
              <a:buClr>
                <a:schemeClr val="dk1"/>
              </a:buClr>
              <a:buSzPts val="1800"/>
              <a:buChar char="•"/>
              <a:defRPr>
                <a:latin typeface="Roboto Light"/>
                <a:ea typeface="Roboto Light"/>
                <a:cs typeface="Roboto Light"/>
                <a:sym typeface="Roboto Light"/>
              </a:defRPr>
            </a:lvl4pPr>
            <a:lvl5pPr marL="2286000" lvl="4" indent="-342900" algn="l">
              <a:lnSpc>
                <a:spcPct val="90000"/>
              </a:lnSpc>
              <a:spcBef>
                <a:spcPts val="500"/>
              </a:spcBef>
              <a:spcAft>
                <a:spcPts val="0"/>
              </a:spcAft>
              <a:buClr>
                <a:schemeClr val="dk1"/>
              </a:buClr>
              <a:buSzPts val="1800"/>
              <a:buChar char="•"/>
              <a:defRPr>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13"/>
          <p:cNvPicPr preferRelativeResize="0"/>
          <p:nvPr/>
        </p:nvPicPr>
        <p:blipFill rotWithShape="1">
          <a:blip r:embed="rId2">
            <a:alphaModFix/>
          </a:blip>
          <a:srcRect b="42957"/>
          <a:stretch/>
        </p:blipFill>
        <p:spPr>
          <a:xfrm rot="-5400000">
            <a:off x="-3200008" y="3200009"/>
            <a:ext cx="6858002" cy="4579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numbers / pictures">
  <p:cSld name="2 numbers / pictures">
    <p:bg>
      <p:bgPr>
        <a:solidFill>
          <a:schemeClr val="lt1"/>
        </a:solidFill>
        <a:effectLst/>
      </p:bgPr>
    </p:bg>
    <p:spTree>
      <p:nvGrpSpPr>
        <p:cNvPr id="1" name="Shape 39"/>
        <p:cNvGrpSpPr/>
        <p:nvPr/>
      </p:nvGrpSpPr>
      <p:grpSpPr>
        <a:xfrm>
          <a:off x="0" y="0"/>
          <a:ext cx="0" cy="0"/>
          <a:chOff x="0" y="0"/>
          <a:chExt cx="0" cy="0"/>
        </a:xfrm>
      </p:grpSpPr>
      <p:sp>
        <p:nvSpPr>
          <p:cNvPr id="40" name="Google Shape;40;p14"/>
          <p:cNvSpPr txBox="1">
            <a:spLocks noGrp="1"/>
          </p:cNvSpPr>
          <p:nvPr>
            <p:ph type="body" idx="1"/>
          </p:nvPr>
        </p:nvSpPr>
        <p:spPr>
          <a:xfrm>
            <a:off x="4232486" y="689548"/>
            <a:ext cx="7250100" cy="2023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2"/>
          </p:nvPr>
        </p:nvSpPr>
        <p:spPr>
          <a:xfrm>
            <a:off x="831955" y="689548"/>
            <a:ext cx="2660700" cy="2023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0"/>
              <a:buNone/>
              <a:defRPr sz="16000">
                <a:latin typeface="Century Gothic"/>
                <a:ea typeface="Century Gothic"/>
                <a:cs typeface="Century Gothic"/>
                <a:sym typeface="Century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body" idx="3"/>
          </p:nvPr>
        </p:nvSpPr>
        <p:spPr>
          <a:xfrm>
            <a:off x="846945" y="3425253"/>
            <a:ext cx="2660700" cy="2023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0"/>
              <a:buNone/>
              <a:defRPr sz="16000">
                <a:latin typeface="Century Gothic"/>
                <a:ea typeface="Century Gothic"/>
                <a:cs typeface="Century Gothic"/>
                <a:sym typeface="Century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body" idx="4"/>
          </p:nvPr>
        </p:nvSpPr>
        <p:spPr>
          <a:xfrm>
            <a:off x="4247476" y="3425253"/>
            <a:ext cx="7250100" cy="2023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14"/>
          <p:cNvPicPr preferRelativeResize="0"/>
          <p:nvPr/>
        </p:nvPicPr>
        <p:blipFill rotWithShape="1">
          <a:blip r:embed="rId2">
            <a:alphaModFix/>
          </a:blip>
          <a:srcRect b="42957"/>
          <a:stretch/>
        </p:blipFill>
        <p:spPr>
          <a:xfrm rot="-5400000">
            <a:off x="-3195928" y="3200010"/>
            <a:ext cx="6858002" cy="4579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 picture">
  <p:cSld name="chart / picture">
    <p:bg>
      <p:bgPr>
        <a:solidFill>
          <a:schemeClr val="lt1"/>
        </a:solidFill>
        <a:effectLst/>
      </p:bgPr>
    </p:bg>
    <p:spTree>
      <p:nvGrpSpPr>
        <p:cNvPr id="1" name="Shape 46"/>
        <p:cNvGrpSpPr/>
        <p:nvPr/>
      </p:nvGrpSpPr>
      <p:grpSpPr>
        <a:xfrm>
          <a:off x="0" y="0"/>
          <a:ext cx="0" cy="0"/>
          <a:chOff x="0" y="0"/>
          <a:chExt cx="0" cy="0"/>
        </a:xfrm>
      </p:grpSpPr>
      <p:sp>
        <p:nvSpPr>
          <p:cNvPr id="47" name="Google Shape;47;p15"/>
          <p:cNvSpPr txBox="1">
            <a:spLocks noGrp="1"/>
          </p:cNvSpPr>
          <p:nvPr>
            <p:ph type="body" idx="1"/>
          </p:nvPr>
        </p:nvSpPr>
        <p:spPr>
          <a:xfrm>
            <a:off x="883171" y="704537"/>
            <a:ext cx="10704300" cy="47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15"/>
          <p:cNvPicPr preferRelativeResize="0"/>
          <p:nvPr/>
        </p:nvPicPr>
        <p:blipFill rotWithShape="1">
          <a:blip r:embed="rId2">
            <a:alphaModFix/>
          </a:blip>
          <a:srcRect b="42957"/>
          <a:stretch/>
        </p:blipFill>
        <p:spPr>
          <a:xfrm rot="-5400000">
            <a:off x="-3200008" y="3200010"/>
            <a:ext cx="6858002" cy="4579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
  <p:cSld name="final">
    <p:bg>
      <p:bgPr>
        <a:solidFill>
          <a:schemeClr val="lt1"/>
        </a:solidFill>
        <a:effectLst/>
      </p:bgPr>
    </p:bg>
    <p:spTree>
      <p:nvGrpSpPr>
        <p:cNvPr id="1" name="Shape 50"/>
        <p:cNvGrpSpPr/>
        <p:nvPr/>
      </p:nvGrpSpPr>
      <p:grpSpPr>
        <a:xfrm>
          <a:off x="0" y="0"/>
          <a:ext cx="0" cy="0"/>
          <a:chOff x="0" y="0"/>
          <a:chExt cx="0" cy="0"/>
        </a:xfrm>
      </p:grpSpPr>
      <p:sp>
        <p:nvSpPr>
          <p:cNvPr id="51" name="Google Shape;51;p16"/>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p:nvPr/>
        </p:nvSpPr>
        <p:spPr>
          <a:xfrm>
            <a:off x="0" y="261328"/>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uk-UA" sz="6000" b="1" i="0" u="none" strike="noStrike" cap="none">
                <a:solidFill>
                  <a:schemeClr val="dk1"/>
                </a:solidFill>
                <a:latin typeface="Exo 2"/>
                <a:ea typeface="Exo 2"/>
                <a:cs typeface="Exo 2"/>
                <a:sym typeface="Exo 2"/>
              </a:rPr>
              <a:t>Дякую!  </a:t>
            </a:r>
            <a:endParaRPr sz="6000" b="1" i="0" u="none" strike="noStrike" cap="none">
              <a:solidFill>
                <a:schemeClr val="dk1"/>
              </a:solidFill>
              <a:latin typeface="Exo 2"/>
              <a:ea typeface="Exo 2"/>
              <a:cs typeface="Exo 2"/>
              <a:sym typeface="Exo 2"/>
            </a:endParaRPr>
          </a:p>
        </p:txBody>
      </p:sp>
      <p:sp>
        <p:nvSpPr>
          <p:cNvPr id="53" name="Google Shape;53;p16"/>
          <p:cNvSpPr/>
          <p:nvPr/>
        </p:nvSpPr>
        <p:spPr>
          <a:xfrm>
            <a:off x="0" y="4946073"/>
            <a:ext cx="12192000" cy="1911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4"/>
        <p:cNvGrpSpPr/>
        <p:nvPr/>
      </p:nvGrpSpPr>
      <p:grpSpPr>
        <a:xfrm>
          <a:off x="0" y="0"/>
          <a:ext cx="0" cy="0"/>
          <a:chOff x="0" y="0"/>
          <a:chExt cx="0" cy="0"/>
        </a:xfrm>
      </p:grpSpPr>
      <p:sp>
        <p:nvSpPr>
          <p:cNvPr id="55" name="Google Shape;55;p17"/>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latin typeface="Roboto Light"/>
                <a:ea typeface="Roboto Light"/>
                <a:cs typeface="Roboto Light"/>
                <a:sym typeface="Robot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50135"/>
            <a:ext cx="10704300" cy="594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Exo 2"/>
              <a:buNone/>
              <a:defRPr sz="4400" b="1" i="0" u="none" strike="noStrike" cap="none">
                <a:solidFill>
                  <a:schemeClr val="dk1"/>
                </a:solidFill>
                <a:latin typeface="Exo 2"/>
                <a:ea typeface="Exo 2"/>
                <a:cs typeface="Exo 2"/>
                <a:sym typeface="Exo 2"/>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2008681"/>
            <a:ext cx="10704300" cy="367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9" descr="Изображение выглядит как рисунок, еда&#10;&#10;Автоматически созданное описание"/>
          <p:cNvPicPr preferRelativeResize="0"/>
          <p:nvPr/>
        </p:nvPicPr>
        <p:blipFill rotWithShape="1">
          <a:blip r:embed="rId11">
            <a:alphaModFix/>
          </a:blip>
          <a:srcRect/>
          <a:stretch/>
        </p:blipFill>
        <p:spPr>
          <a:xfrm>
            <a:off x="9533201" y="6015167"/>
            <a:ext cx="2009226" cy="492697"/>
          </a:xfrm>
          <a:prstGeom prst="rect">
            <a:avLst/>
          </a:prstGeom>
          <a:noFill/>
          <a:ln>
            <a:noFill/>
          </a:ln>
        </p:spPr>
      </p:pic>
      <p:sp>
        <p:nvSpPr>
          <p:cNvPr id="13" name="Google Shape;13;p9"/>
          <p:cNvSpPr txBox="1">
            <a:spLocks noGrp="1"/>
          </p:cNvSpPr>
          <p:nvPr>
            <p:ph type="ftr" idx="11"/>
          </p:nvPr>
        </p:nvSpPr>
        <p:spPr>
          <a:xfrm>
            <a:off x="856586" y="6123689"/>
            <a:ext cx="8135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069800" y="966175"/>
            <a:ext cx="10052400" cy="2496000"/>
          </a:xfrm>
          <a:prstGeom prst="rect">
            <a:avLst/>
          </a:prstGeom>
          <a:noFill/>
          <a:ln>
            <a:noFill/>
          </a:ln>
        </p:spPr>
        <p:txBody>
          <a:bodyPr spcFirstLastPara="1" wrap="square" lIns="91425" tIns="45700" rIns="91425" bIns="45700" anchor="b" anchorCtr="0">
            <a:noAutofit/>
          </a:bodyPr>
          <a:lstStyle/>
          <a:p>
            <a:pPr marL="360045" marR="5080" lvl="0" indent="-347980" algn="ctr" rtl="0">
              <a:lnSpc>
                <a:spcPct val="116666"/>
              </a:lnSpc>
              <a:spcBef>
                <a:spcPts val="0"/>
              </a:spcBef>
              <a:spcAft>
                <a:spcPts val="0"/>
              </a:spcAft>
              <a:buClr>
                <a:schemeClr val="dk1"/>
              </a:buClr>
              <a:buSzPts val="6000"/>
              <a:buFont typeface="Arial"/>
              <a:buNone/>
            </a:pPr>
            <a:r>
              <a:rPr lang="uk-UA" sz="4400"/>
              <a:t>ДОЗВІЛЬНА ДОКУМЕНТАЦІЯ</a:t>
            </a:r>
            <a:r>
              <a:rPr lang="uk-UA" sz="4800"/>
              <a:t> </a:t>
            </a:r>
            <a:endParaRPr sz="4800"/>
          </a:p>
          <a:p>
            <a:pPr marL="360045" marR="5080" lvl="0" indent="-347980" algn="ctr" rtl="0">
              <a:lnSpc>
                <a:spcPct val="116666"/>
              </a:lnSpc>
              <a:spcBef>
                <a:spcPts val="0"/>
              </a:spcBef>
              <a:spcAft>
                <a:spcPts val="0"/>
              </a:spcAft>
              <a:buClr>
                <a:schemeClr val="dk1"/>
              </a:buClr>
              <a:buSzPts val="6000"/>
              <a:buFont typeface="Arial"/>
              <a:buNone/>
            </a:pPr>
            <a:r>
              <a:rPr lang="uk-UA" sz="4800"/>
              <a:t>НА БУДІВНИЦТВО ДАХОВОЇ СЕС</a:t>
            </a:r>
            <a:endParaRPr sz="4800"/>
          </a:p>
        </p:txBody>
      </p:sp>
      <p:sp>
        <p:nvSpPr>
          <p:cNvPr id="61" name="Google Shape;61;p1"/>
          <p:cNvSpPr txBox="1">
            <a:spLocks noGrp="1"/>
          </p:cNvSpPr>
          <p:nvPr>
            <p:ph type="subTitle" idx="4294967295"/>
          </p:nvPr>
        </p:nvSpPr>
        <p:spPr>
          <a:xfrm>
            <a:off x="1524000" y="3965075"/>
            <a:ext cx="9144000" cy="1135200"/>
          </a:xfrm>
          <a:prstGeom prst="rect">
            <a:avLst/>
          </a:prstGeom>
          <a:noFill/>
          <a:ln>
            <a:noFill/>
          </a:ln>
        </p:spPr>
        <p:txBody>
          <a:bodyPr spcFirstLastPara="1" wrap="square" lIns="91425" tIns="45700" rIns="91425" bIns="45700" anchor="t" anchorCtr="0">
            <a:noAutofit/>
          </a:bodyPr>
          <a:lstStyle/>
          <a:p>
            <a:pPr marL="12700" marR="5080" lvl="0" indent="-12700" algn="ctr" rtl="0">
              <a:lnSpc>
                <a:spcPct val="116666"/>
              </a:lnSpc>
              <a:spcBef>
                <a:spcPts val="300"/>
              </a:spcBef>
              <a:spcAft>
                <a:spcPts val="0"/>
              </a:spcAft>
              <a:buClr>
                <a:schemeClr val="dk1"/>
              </a:buClr>
              <a:buSzPts val="2800"/>
              <a:buFont typeface="Arial"/>
              <a:buNone/>
            </a:pPr>
            <a:r>
              <a:rPr lang="uk-UA" sz="2800" b="0" i="0" u="none" strike="noStrike" cap="none">
                <a:solidFill>
                  <a:schemeClr val="lt1"/>
                </a:solidFill>
                <a:latin typeface="Roboto Light"/>
                <a:ea typeface="Roboto Light"/>
                <a:cs typeface="Roboto Light"/>
                <a:sym typeface="Roboto Light"/>
              </a:rPr>
              <a:t>ПОКРОКОВА ІНСТРУКЦІЯ</a:t>
            </a:r>
            <a:endParaRPr sz="2600" b="0" i="0" u="none" strike="noStrike" cap="none">
              <a:solidFill>
                <a:srgbClr val="F2F2F2"/>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056f2930a7_0_410"/>
          <p:cNvSpPr txBox="1">
            <a:spLocks noGrp="1"/>
          </p:cNvSpPr>
          <p:nvPr>
            <p:ph type="title" idx="4294967295"/>
          </p:nvPr>
        </p:nvSpPr>
        <p:spPr>
          <a:xfrm>
            <a:off x="593001" y="700838"/>
            <a:ext cx="11070916"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a:t>Після того як проєктна документація отримає позитивний висновок експертизи, Замовник будівництва має затвердити вказану проєктну документацію відповідним наказом. Сканована копія наказу про затвердження проєкту має бути обов’язково завантажена до ЄДЕССБ. </a:t>
            </a:r>
            <a:endParaRPr sz="4159"/>
          </a:p>
        </p:txBody>
      </p:sp>
      <p:pic>
        <p:nvPicPr>
          <p:cNvPr id="199" name="Google Shape;199;g3056f2930a7_0_410"/>
          <p:cNvPicPr preferRelativeResize="0"/>
          <p:nvPr/>
        </p:nvPicPr>
        <p:blipFill rotWithShape="1">
          <a:blip r:embed="rId3">
            <a:alphaModFix/>
          </a:blip>
          <a:srcRect/>
          <a:stretch/>
        </p:blipFill>
        <p:spPr>
          <a:xfrm>
            <a:off x="2183613" y="1633025"/>
            <a:ext cx="8014478" cy="4023625"/>
          </a:xfrm>
          <a:prstGeom prst="rect">
            <a:avLst/>
          </a:prstGeom>
          <a:noFill/>
          <a:ln>
            <a:noFill/>
          </a:ln>
        </p:spPr>
      </p:pic>
      <p:sp>
        <p:nvSpPr>
          <p:cNvPr id="200" name="Google Shape;200;g3056f2930a7_0_410"/>
          <p:cNvSpPr/>
          <p:nvPr/>
        </p:nvSpPr>
        <p:spPr>
          <a:xfrm>
            <a:off x="7195805" y="2383344"/>
            <a:ext cx="2837100" cy="1513200"/>
          </a:xfrm>
          <a:prstGeom prst="rect">
            <a:avLst/>
          </a:prstGeom>
          <a:no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0504D"/>
              </a:solidFill>
              <a:latin typeface="Arial"/>
              <a:ea typeface="Arial"/>
              <a:cs typeface="Arial"/>
              <a:sym typeface="Arial"/>
            </a:endParaRPr>
          </a:p>
        </p:txBody>
      </p:sp>
      <p:sp>
        <p:nvSpPr>
          <p:cNvPr id="201" name="Google Shape;201;g3056f2930a7_0_410"/>
          <p:cNvSpPr/>
          <p:nvPr/>
        </p:nvSpPr>
        <p:spPr>
          <a:xfrm>
            <a:off x="-650" y="5439000"/>
            <a:ext cx="12192000" cy="14262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02" name="Google Shape;202;g3056f2930a7_0_410"/>
          <p:cNvSpPr txBox="1"/>
          <p:nvPr/>
        </p:nvSpPr>
        <p:spPr>
          <a:xfrm>
            <a:off x="963350" y="55029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наступній папці Ви знайдете приклад Наказу про затвердження про</a:t>
            </a:r>
            <a:r>
              <a:rPr lang="uk-UA">
                <a:solidFill>
                  <a:schemeClr val="lt1"/>
                </a:solidFill>
                <a:latin typeface="Roboto Light"/>
                <a:ea typeface="Roboto Light"/>
                <a:cs typeface="Roboto Light"/>
                <a:sym typeface="Roboto Light"/>
              </a:rPr>
              <a:t>є</a:t>
            </a:r>
            <a:r>
              <a:rPr lang="uk-UA" sz="1400" b="0" i="0" u="none" strike="noStrike" cap="none">
                <a:solidFill>
                  <a:schemeClr val="lt1"/>
                </a:solidFill>
                <a:latin typeface="Roboto Light"/>
                <a:ea typeface="Roboto Light"/>
                <a:cs typeface="Roboto Light"/>
                <a:sym typeface="Roboto Light"/>
              </a:rPr>
              <a:t>ктної документації. </a:t>
            </a:r>
            <a:endParaRPr sz="1400" b="1" i="0" u="none" strike="noStrike" cap="none">
              <a:solidFill>
                <a:schemeClr val="lt1"/>
              </a:solidFill>
              <a:latin typeface="Roboto"/>
              <a:ea typeface="Roboto"/>
              <a:cs typeface="Roboto"/>
              <a:sym typeface="Roboto"/>
            </a:endParaRPr>
          </a:p>
        </p:txBody>
      </p:sp>
      <p:pic>
        <p:nvPicPr>
          <p:cNvPr id="203" name="Google Shape;203;g3056f2930a7_0_410"/>
          <p:cNvPicPr preferRelativeResize="0"/>
          <p:nvPr/>
        </p:nvPicPr>
        <p:blipFill rotWithShape="1">
          <a:blip r:embed="rId4">
            <a:alphaModFix/>
          </a:blip>
          <a:srcRect/>
          <a:stretch/>
        </p:blipFill>
        <p:spPr>
          <a:xfrm>
            <a:off x="1088001" y="6042401"/>
            <a:ext cx="530700" cy="419825"/>
          </a:xfrm>
          <a:prstGeom prst="rect">
            <a:avLst/>
          </a:prstGeom>
          <a:noFill/>
          <a:ln>
            <a:noFill/>
          </a:ln>
        </p:spPr>
      </p:pic>
      <p:sp>
        <p:nvSpPr>
          <p:cNvPr id="204" name="Google Shape;204;g3056f2930a7_0_410"/>
          <p:cNvSpPr txBox="1"/>
          <p:nvPr/>
        </p:nvSpPr>
        <p:spPr>
          <a:xfrm>
            <a:off x="1737000" y="60424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Наказ про затвердження про</a:t>
            </a:r>
            <a:r>
              <a:rPr lang="uk-UA" i="1" u="sng">
                <a:solidFill>
                  <a:schemeClr val="lt1"/>
                </a:solidFill>
                <a:latin typeface="Roboto Light"/>
                <a:ea typeface="Roboto Light"/>
                <a:cs typeface="Roboto Light"/>
                <a:sym typeface="Roboto Light"/>
              </a:rPr>
              <a:t>є</a:t>
            </a:r>
            <a:r>
              <a:rPr lang="uk-UA" sz="1400" b="0" i="1" u="sng" strike="noStrike" cap="none">
                <a:solidFill>
                  <a:schemeClr val="lt1"/>
                </a:solidFill>
                <a:latin typeface="Roboto Light"/>
                <a:ea typeface="Roboto Light"/>
                <a:cs typeface="Roboto Light"/>
                <a:sym typeface="Roboto Light"/>
              </a:rPr>
              <a:t>ктної документації на будівництво.</a:t>
            </a:r>
            <a:endParaRPr sz="1400" b="0" i="1" u="sng" strike="noStrike" cap="none">
              <a:solidFill>
                <a:schemeClr val="lt1"/>
              </a:solidFill>
              <a:latin typeface="Roboto Light"/>
              <a:ea typeface="Roboto Light"/>
              <a:cs typeface="Roboto Light"/>
              <a:sym typeface="Roboto Light"/>
            </a:endParaRPr>
          </a:p>
        </p:txBody>
      </p:sp>
      <p:sp>
        <p:nvSpPr>
          <p:cNvPr id="205" name="Google Shape;205;g3056f2930a7_0_410"/>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06" name="Google Shape;206;g3056f2930a7_0_410"/>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Затвердження про</a:t>
            </a:r>
            <a:r>
              <a:rPr lang="uk-UA" sz="1600" b="1">
                <a:solidFill>
                  <a:schemeClr val="lt1"/>
                </a:solidFill>
                <a:latin typeface="Exo 2"/>
                <a:ea typeface="Exo 2"/>
                <a:cs typeface="Exo 2"/>
                <a:sym typeface="Exo 2"/>
              </a:rPr>
              <a:t>є</a:t>
            </a:r>
            <a:r>
              <a:rPr lang="uk-UA" sz="1600" b="1" i="0" u="none" strike="noStrike" cap="none">
                <a:solidFill>
                  <a:schemeClr val="lt1"/>
                </a:solidFill>
                <a:latin typeface="Exo 2"/>
                <a:ea typeface="Exo 2"/>
                <a:cs typeface="Exo 2"/>
                <a:sym typeface="Exo 2"/>
              </a:rPr>
              <a:t>ктної документації</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056f2930a7_0_433"/>
          <p:cNvSpPr txBox="1">
            <a:spLocks noGrp="1"/>
          </p:cNvSpPr>
          <p:nvPr>
            <p:ph type="title" idx="4294967295"/>
          </p:nvPr>
        </p:nvSpPr>
        <p:spPr>
          <a:xfrm>
            <a:off x="756400" y="574075"/>
            <a:ext cx="11045740" cy="993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a:t>Після того як проєктна документація буде затверджена, особа, яка буде здійснювати авторський нагляд та технічний нагляд, повинна зареєструвати відповідні відомості про здійснення авторсього та технічного гляду в ЄДЕССБ. </a:t>
            </a:r>
            <a:endParaRPr sz="4159">
              <a:solidFill>
                <a:srgbClr val="4BAF3B"/>
              </a:solidFill>
            </a:endParaRPr>
          </a:p>
        </p:txBody>
      </p:sp>
      <p:sp>
        <p:nvSpPr>
          <p:cNvPr id="212" name="Google Shape;212;g3056f2930a7_0_433"/>
          <p:cNvSpPr/>
          <p:nvPr/>
        </p:nvSpPr>
        <p:spPr>
          <a:xfrm>
            <a:off x="-650" y="4480175"/>
            <a:ext cx="12192000" cy="23850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13" name="Google Shape;213;g3056f2930a7_0_433"/>
          <p:cNvSpPr txBox="1"/>
          <p:nvPr/>
        </p:nvSpPr>
        <p:spPr>
          <a:xfrm>
            <a:off x="963350" y="4587713"/>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наступних папках Ви знайдете приклади відповідних наказів :</a:t>
            </a:r>
            <a:endParaRPr sz="1400" b="1" i="0" u="none" strike="noStrike" cap="none">
              <a:solidFill>
                <a:schemeClr val="lt1"/>
              </a:solidFill>
              <a:latin typeface="Roboto"/>
              <a:ea typeface="Roboto"/>
              <a:cs typeface="Roboto"/>
              <a:sym typeface="Roboto"/>
            </a:endParaRPr>
          </a:p>
        </p:txBody>
      </p:sp>
      <p:pic>
        <p:nvPicPr>
          <p:cNvPr id="214" name="Google Shape;214;g3056f2930a7_0_433"/>
          <p:cNvPicPr preferRelativeResize="0"/>
          <p:nvPr/>
        </p:nvPicPr>
        <p:blipFill rotWithShape="1">
          <a:blip r:embed="rId3">
            <a:alphaModFix/>
          </a:blip>
          <a:srcRect/>
          <a:stretch/>
        </p:blipFill>
        <p:spPr>
          <a:xfrm>
            <a:off x="1088001" y="6129226"/>
            <a:ext cx="530700" cy="419825"/>
          </a:xfrm>
          <a:prstGeom prst="rect">
            <a:avLst/>
          </a:prstGeom>
          <a:noFill/>
          <a:ln>
            <a:noFill/>
          </a:ln>
        </p:spPr>
      </p:pic>
      <p:sp>
        <p:nvSpPr>
          <p:cNvPr id="215" name="Google Shape;215;g3056f2930a7_0_433"/>
          <p:cNvSpPr txBox="1"/>
          <p:nvPr/>
        </p:nvSpPr>
        <p:spPr>
          <a:xfrm>
            <a:off x="1737000" y="61292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uk-UA" sz="1400" b="0" i="1" u="sng" strike="noStrike" cap="none">
                <a:solidFill>
                  <a:schemeClr val="lt1"/>
                </a:solidFill>
                <a:latin typeface="Roboto Light"/>
                <a:ea typeface="Roboto Light"/>
                <a:cs typeface="Roboto Light"/>
                <a:sym typeface="Roboto Light"/>
              </a:rPr>
              <a:t>Наказ про призначення особи, яка здійснює технічний нагляд</a:t>
            </a:r>
            <a:r>
              <a:rPr lang="uk-UA" i="1" u="sng">
                <a:solidFill>
                  <a:schemeClr val="lt1"/>
                </a:solidFill>
                <a:latin typeface="Roboto Light"/>
                <a:ea typeface="Roboto Light"/>
                <a:cs typeface="Roboto Light"/>
                <a:sym typeface="Roboto Light"/>
              </a:rPr>
              <a:t>.</a:t>
            </a:r>
            <a:endParaRPr sz="1400" b="0" i="1" u="sng" strike="noStrike" cap="none">
              <a:solidFill>
                <a:schemeClr val="lt1"/>
              </a:solidFill>
              <a:latin typeface="Roboto Light"/>
              <a:ea typeface="Roboto Light"/>
              <a:cs typeface="Roboto Light"/>
              <a:sym typeface="Roboto Light"/>
            </a:endParaRPr>
          </a:p>
        </p:txBody>
      </p:sp>
      <p:sp>
        <p:nvSpPr>
          <p:cNvPr id="216" name="Google Shape;216;g3056f2930a7_0_433"/>
          <p:cNvSpPr/>
          <p:nvPr/>
        </p:nvSpPr>
        <p:spPr>
          <a:xfrm>
            <a:off x="833825" y="2083300"/>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1.</a:t>
            </a:r>
            <a:endParaRPr sz="3700" b="1" i="0" u="none" strike="noStrike" cap="none">
              <a:solidFill>
                <a:schemeClr val="lt1"/>
              </a:solidFill>
              <a:latin typeface="Exo 2"/>
              <a:ea typeface="Exo 2"/>
              <a:cs typeface="Exo 2"/>
              <a:sym typeface="Exo 2"/>
            </a:endParaRPr>
          </a:p>
        </p:txBody>
      </p:sp>
      <p:sp>
        <p:nvSpPr>
          <p:cNvPr id="217" name="Google Shape;217;g3056f2930a7_0_433"/>
          <p:cNvSpPr/>
          <p:nvPr/>
        </p:nvSpPr>
        <p:spPr>
          <a:xfrm>
            <a:off x="833825" y="3278201"/>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2.</a:t>
            </a:r>
            <a:endParaRPr sz="3700" b="1" i="0" u="none" strike="noStrike" cap="none">
              <a:solidFill>
                <a:schemeClr val="lt1"/>
              </a:solidFill>
              <a:latin typeface="Exo 2"/>
              <a:ea typeface="Exo 2"/>
              <a:cs typeface="Exo 2"/>
              <a:sym typeface="Exo 2"/>
            </a:endParaRPr>
          </a:p>
        </p:txBody>
      </p:sp>
      <p:sp>
        <p:nvSpPr>
          <p:cNvPr id="218" name="Google Shape;218;g3056f2930a7_0_433"/>
          <p:cNvSpPr txBox="1"/>
          <p:nvPr/>
        </p:nvSpPr>
        <p:spPr>
          <a:xfrm>
            <a:off x="2071149" y="2282800"/>
            <a:ext cx="9287025"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Наказ про призначення головного архітектора/інженера про</a:t>
            </a:r>
            <a:r>
              <a:rPr lang="uk-UA" sz="1700">
                <a:solidFill>
                  <a:schemeClr val="dk1"/>
                </a:solidFill>
                <a:latin typeface="Roboto Light"/>
                <a:ea typeface="Roboto Light"/>
                <a:cs typeface="Roboto Light"/>
                <a:sym typeface="Roboto Light"/>
              </a:rPr>
              <a:t>є</a:t>
            </a:r>
            <a:r>
              <a:rPr lang="uk-UA" sz="1700" b="0" i="0" u="none" strike="noStrike" cap="none">
                <a:solidFill>
                  <a:schemeClr val="dk1"/>
                </a:solidFill>
                <a:latin typeface="Roboto Light"/>
                <a:ea typeface="Roboto Light"/>
                <a:cs typeface="Roboto Light"/>
                <a:sym typeface="Roboto Light"/>
              </a:rPr>
              <a:t>кту та особи, відповідальної за авторський нагляд під час будівництва</a:t>
            </a:r>
            <a:r>
              <a:rPr lang="uk-UA" sz="1700">
                <a:solidFill>
                  <a:schemeClr val="dk1"/>
                </a:solidFill>
                <a:latin typeface="Roboto Light"/>
                <a:ea typeface="Roboto Light"/>
                <a:cs typeface="Roboto Light"/>
                <a:sym typeface="Roboto Light"/>
              </a:rPr>
              <a:t> (</a:t>
            </a:r>
            <a:r>
              <a:rPr lang="uk-UA" sz="1700" b="0" i="0" u="none" strike="noStrike" cap="none">
                <a:solidFill>
                  <a:schemeClr val="dk1"/>
                </a:solidFill>
                <a:latin typeface="Roboto Light"/>
                <a:ea typeface="Roboto Light"/>
                <a:cs typeface="Roboto Light"/>
                <a:sym typeface="Roboto Light"/>
              </a:rPr>
              <a:t>готує Генеральний про</a:t>
            </a:r>
            <a:r>
              <a:rPr lang="uk-UA" sz="1700">
                <a:solidFill>
                  <a:schemeClr val="dk1"/>
                </a:solidFill>
                <a:latin typeface="Roboto Light"/>
                <a:ea typeface="Roboto Light"/>
                <a:cs typeface="Roboto Light"/>
                <a:sym typeface="Roboto Light"/>
              </a:rPr>
              <a:t>є</a:t>
            </a:r>
            <a:r>
              <a:rPr lang="uk-UA" sz="1700" b="0" i="0" u="none" strike="noStrike" cap="none">
                <a:solidFill>
                  <a:schemeClr val="dk1"/>
                </a:solidFill>
                <a:latin typeface="Roboto Light"/>
                <a:ea typeface="Roboto Light"/>
                <a:cs typeface="Roboto Light"/>
                <a:sym typeface="Roboto Light"/>
              </a:rPr>
              <a:t>ктувальник). </a:t>
            </a:r>
            <a:endParaRPr sz="1700" b="0" i="0" u="none" strike="noStrike" cap="none">
              <a:solidFill>
                <a:schemeClr val="dk1"/>
              </a:solidFill>
              <a:latin typeface="Roboto Light"/>
              <a:ea typeface="Roboto Light"/>
              <a:cs typeface="Roboto Light"/>
              <a:sym typeface="Roboto Light"/>
            </a:endParaRPr>
          </a:p>
        </p:txBody>
      </p:sp>
      <p:sp>
        <p:nvSpPr>
          <p:cNvPr id="219" name="Google Shape;219;g3056f2930a7_0_433"/>
          <p:cNvSpPr txBox="1"/>
          <p:nvPr/>
        </p:nvSpPr>
        <p:spPr>
          <a:xfrm>
            <a:off x="2071150" y="3485825"/>
            <a:ext cx="9507706"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Наказ про призначення особи, відповідальної за технічний нагляд під час будівництва (готує Замовник будівництва). Особа, яка здійснює технагляд, </a:t>
            </a:r>
            <a:br>
              <a:rPr lang="uk-UA" sz="1700" b="0" i="0" u="none" strike="noStrike" cap="none">
                <a:solidFill>
                  <a:schemeClr val="dk1"/>
                </a:solidFill>
                <a:latin typeface="Roboto Light"/>
                <a:ea typeface="Roboto Light"/>
                <a:cs typeface="Roboto Light"/>
                <a:sym typeface="Roboto Light"/>
              </a:rPr>
            </a:br>
            <a:r>
              <a:rPr lang="uk-UA" sz="1700" b="0" i="0" u="none" strike="noStrike" cap="none">
                <a:solidFill>
                  <a:schemeClr val="dk1"/>
                </a:solidFill>
                <a:latin typeface="Roboto Light"/>
                <a:ea typeface="Roboto Light"/>
                <a:cs typeface="Roboto Light"/>
                <a:sym typeface="Roboto Light"/>
              </a:rPr>
              <a:t>має бути залучена також Замовником будівництва! </a:t>
            </a:r>
            <a:endParaRPr sz="1700" b="0" i="0" u="none" strike="noStrike" cap="none">
              <a:solidFill>
                <a:schemeClr val="dk1"/>
              </a:solidFill>
              <a:latin typeface="Roboto Light"/>
              <a:ea typeface="Roboto Light"/>
              <a:cs typeface="Roboto Light"/>
              <a:sym typeface="Roboto Light"/>
            </a:endParaRPr>
          </a:p>
        </p:txBody>
      </p:sp>
      <p:pic>
        <p:nvPicPr>
          <p:cNvPr id="220" name="Google Shape;220;g3056f2930a7_0_433"/>
          <p:cNvPicPr preferRelativeResize="0"/>
          <p:nvPr/>
        </p:nvPicPr>
        <p:blipFill rotWithShape="1">
          <a:blip r:embed="rId3">
            <a:alphaModFix/>
          </a:blip>
          <a:srcRect/>
          <a:stretch/>
        </p:blipFill>
        <p:spPr>
          <a:xfrm>
            <a:off x="1088001" y="5594601"/>
            <a:ext cx="530700" cy="419825"/>
          </a:xfrm>
          <a:prstGeom prst="rect">
            <a:avLst/>
          </a:prstGeom>
          <a:noFill/>
          <a:ln>
            <a:noFill/>
          </a:ln>
        </p:spPr>
      </p:pic>
      <p:sp>
        <p:nvSpPr>
          <p:cNvPr id="221" name="Google Shape;221;g3056f2930a7_0_433"/>
          <p:cNvSpPr txBox="1"/>
          <p:nvPr/>
        </p:nvSpPr>
        <p:spPr>
          <a:xfrm>
            <a:off x="1737000" y="55946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Наказ про призначення особи, яка здійснює авторський нагляд.</a:t>
            </a:r>
            <a:endParaRPr sz="1400" b="0" i="1" u="sng" strike="noStrike" cap="none">
              <a:solidFill>
                <a:schemeClr val="lt1"/>
              </a:solidFill>
              <a:latin typeface="Roboto Light"/>
              <a:ea typeface="Roboto Light"/>
              <a:cs typeface="Roboto Light"/>
              <a:sym typeface="Roboto Light"/>
            </a:endParaRPr>
          </a:p>
        </p:txBody>
      </p:sp>
      <p:pic>
        <p:nvPicPr>
          <p:cNvPr id="222" name="Google Shape;222;g3056f2930a7_0_433"/>
          <p:cNvPicPr preferRelativeResize="0"/>
          <p:nvPr/>
        </p:nvPicPr>
        <p:blipFill rotWithShape="1">
          <a:blip r:embed="rId3">
            <a:alphaModFix/>
          </a:blip>
          <a:srcRect/>
          <a:stretch/>
        </p:blipFill>
        <p:spPr>
          <a:xfrm>
            <a:off x="1088001" y="5040676"/>
            <a:ext cx="530700" cy="419825"/>
          </a:xfrm>
          <a:prstGeom prst="rect">
            <a:avLst/>
          </a:prstGeom>
          <a:noFill/>
          <a:ln>
            <a:noFill/>
          </a:ln>
        </p:spPr>
      </p:pic>
      <p:sp>
        <p:nvSpPr>
          <p:cNvPr id="223" name="Google Shape;223;g3056f2930a7_0_433"/>
          <p:cNvSpPr txBox="1"/>
          <p:nvPr/>
        </p:nvSpPr>
        <p:spPr>
          <a:xfrm>
            <a:off x="1737000" y="5040675"/>
            <a:ext cx="10455000" cy="41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Наказ про призначення головного інженера</a:t>
            </a:r>
            <a:r>
              <a:rPr lang="en-US" sz="1400" b="0" i="1" u="sng" strike="noStrike" cap="none">
                <a:solidFill>
                  <a:schemeClr val="lt1"/>
                </a:solidFill>
                <a:latin typeface="Roboto Light"/>
                <a:ea typeface="Roboto Light"/>
                <a:cs typeface="Roboto Light"/>
                <a:sym typeface="Roboto Light"/>
              </a:rPr>
              <a:t>/</a:t>
            </a:r>
            <a:r>
              <a:rPr lang="uk-UA" sz="1400" b="0" i="1" u="sng" strike="noStrike" cap="none">
                <a:solidFill>
                  <a:schemeClr val="lt1"/>
                </a:solidFill>
                <a:latin typeface="Roboto Light"/>
                <a:ea typeface="Roboto Light"/>
                <a:cs typeface="Roboto Light"/>
                <a:sym typeface="Roboto Light"/>
              </a:rPr>
              <a:t>архітектора про</a:t>
            </a:r>
            <a:r>
              <a:rPr lang="uk-UA" i="1" u="sng">
                <a:solidFill>
                  <a:schemeClr val="lt1"/>
                </a:solidFill>
                <a:latin typeface="Roboto Light"/>
                <a:ea typeface="Roboto Light"/>
                <a:cs typeface="Roboto Light"/>
                <a:sym typeface="Roboto Light"/>
              </a:rPr>
              <a:t>є</a:t>
            </a:r>
            <a:r>
              <a:rPr lang="uk-UA" sz="1400" b="0" i="1" u="sng" strike="noStrike" cap="none">
                <a:solidFill>
                  <a:schemeClr val="lt1"/>
                </a:solidFill>
                <a:latin typeface="Roboto Light"/>
                <a:ea typeface="Roboto Light"/>
                <a:cs typeface="Roboto Light"/>
                <a:sym typeface="Roboto Light"/>
              </a:rPr>
              <a:t>кт</a:t>
            </a:r>
            <a:r>
              <a:rPr lang="uk-UA" i="1" u="sng">
                <a:solidFill>
                  <a:schemeClr val="lt1"/>
                </a:solidFill>
                <a:latin typeface="Roboto Light"/>
                <a:ea typeface="Roboto Light"/>
                <a:cs typeface="Roboto Light"/>
                <a:sym typeface="Roboto Light"/>
              </a:rPr>
              <a:t>у.</a:t>
            </a:r>
            <a:endParaRPr sz="1400" b="0" i="1" u="sng" strike="noStrike" cap="none">
              <a:solidFill>
                <a:schemeClr val="lt1"/>
              </a:solidFill>
              <a:latin typeface="Roboto Light"/>
              <a:ea typeface="Roboto Light"/>
              <a:cs typeface="Roboto Light"/>
              <a:sym typeface="Roboto Light"/>
            </a:endParaRPr>
          </a:p>
        </p:txBody>
      </p:sp>
      <p:sp>
        <p:nvSpPr>
          <p:cNvPr id="224" name="Google Shape;224;g3056f2930a7_0_433"/>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25" name="Google Shape;225;g3056f2930a7_0_433"/>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Накази про призначення відповідальних осіб </a:t>
            </a:r>
            <a:endParaRPr sz="1600" b="1" i="0" u="none" strike="noStrike" cap="none">
              <a:solidFill>
                <a:schemeClr val="dk1"/>
              </a:solidFill>
              <a:latin typeface="Roboto"/>
              <a:ea typeface="Roboto"/>
              <a:cs typeface="Roboto"/>
              <a:sym typeface="Roboto"/>
            </a:endParaRPr>
          </a:p>
        </p:txBody>
      </p:sp>
      <p:sp>
        <p:nvSpPr>
          <p:cNvPr id="226" name="Google Shape;226;g3056f2930a7_0_433"/>
          <p:cNvSpPr txBox="1"/>
          <p:nvPr/>
        </p:nvSpPr>
        <p:spPr>
          <a:xfrm>
            <a:off x="760725" y="1683625"/>
            <a:ext cx="7366500" cy="215400"/>
          </a:xfrm>
          <a:prstGeom prst="rect">
            <a:avLst/>
          </a:prstGeom>
          <a:noFill/>
          <a:ln>
            <a:noFill/>
          </a:ln>
        </p:spPr>
        <p:txBody>
          <a:bodyPr spcFirstLastPara="1" wrap="square" lIns="91425" tIns="91425" rIns="91425" bIns="91425"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b="1" i="0" u="none" strike="noStrike" cap="none">
                <a:solidFill>
                  <a:srgbClr val="4BAF3B"/>
                </a:solidFill>
                <a:latin typeface="Exo 2"/>
                <a:ea typeface="Exo 2"/>
                <a:cs typeface="Exo 2"/>
                <a:sym typeface="Exo 2"/>
              </a:rPr>
              <a:t>Для цього Вам потрібно підготувати 3 документи:</a:t>
            </a:r>
            <a:endParaRPr sz="2800" b="0"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056f2930a7_0_460"/>
          <p:cNvSpPr txBox="1">
            <a:spLocks noGrp="1"/>
          </p:cNvSpPr>
          <p:nvPr>
            <p:ph type="title" idx="4294967295"/>
          </p:nvPr>
        </p:nvSpPr>
        <p:spPr>
          <a:xfrm>
            <a:off x="593000" y="1086988"/>
            <a:ext cx="11195700"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a:t>Для того, щоб залучити компанію, яка буде виконувати монтажні роботи дахової СЕС, </a:t>
            </a:r>
            <a:br>
              <a:rPr lang="uk-UA" sz="1800"/>
            </a:br>
            <a:r>
              <a:rPr lang="uk-UA" sz="1800"/>
              <a:t>Замовник будівництва має укласти з відповідною компанією договір підряду </a:t>
            </a:r>
            <a:br>
              <a:rPr lang="uk-UA" sz="1800"/>
            </a:br>
            <a:r>
              <a:rPr lang="uk-UA" sz="1800"/>
              <a:t>(договір генерального підряду).</a:t>
            </a:r>
            <a:endParaRPr sz="4159"/>
          </a:p>
        </p:txBody>
      </p:sp>
      <p:sp>
        <p:nvSpPr>
          <p:cNvPr id="232" name="Google Shape;232;g3056f2930a7_0_460"/>
          <p:cNvSpPr txBox="1"/>
          <p:nvPr/>
        </p:nvSpPr>
        <p:spPr>
          <a:xfrm>
            <a:off x="2071150" y="2962900"/>
            <a:ext cx="7644600"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Roboto Light"/>
              <a:ea typeface="Roboto Light"/>
              <a:cs typeface="Roboto Light"/>
              <a:sym typeface="Roboto Light"/>
            </a:endParaRPr>
          </a:p>
        </p:txBody>
      </p:sp>
      <p:sp>
        <p:nvSpPr>
          <p:cNvPr id="233" name="Google Shape;233;g3056f2930a7_0_460"/>
          <p:cNvSpPr/>
          <p:nvPr/>
        </p:nvSpPr>
        <p:spPr>
          <a:xfrm>
            <a:off x="1893120" y="2176725"/>
            <a:ext cx="8465700" cy="9933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uk-UA" sz="1700" b="1" i="0" u="none" strike="noStrike" cap="none">
                <a:solidFill>
                  <a:schemeClr val="lt1"/>
                </a:solidFill>
                <a:latin typeface="Roboto"/>
                <a:ea typeface="Roboto"/>
                <a:cs typeface="Roboto"/>
                <a:sym typeface="Roboto"/>
              </a:rPr>
              <a:t>Договір генерального підряду (сканована копія) має бути внесена Генпідрядником в ЄДЕССБ. </a:t>
            </a:r>
            <a:endParaRPr sz="1700" b="1" i="0" u="none" strike="noStrike" cap="none">
              <a:solidFill>
                <a:schemeClr val="lt1"/>
              </a:solidFill>
              <a:latin typeface="Roboto"/>
              <a:ea typeface="Roboto"/>
              <a:cs typeface="Roboto"/>
              <a:sym typeface="Roboto"/>
            </a:endParaRPr>
          </a:p>
        </p:txBody>
      </p:sp>
      <p:sp>
        <p:nvSpPr>
          <p:cNvPr id="234" name="Google Shape;234;g3056f2930a7_0_460"/>
          <p:cNvSpPr/>
          <p:nvPr/>
        </p:nvSpPr>
        <p:spPr>
          <a:xfrm>
            <a:off x="1833188" y="3517400"/>
            <a:ext cx="8465700" cy="19128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1" i="0" u="none" strike="noStrike" cap="none">
                <a:solidFill>
                  <a:schemeClr val="lt1"/>
                </a:solidFill>
                <a:latin typeface="Roboto"/>
                <a:ea typeface="Roboto"/>
                <a:cs typeface="Roboto"/>
                <a:sym typeface="Roboto"/>
              </a:rPr>
              <a:t>Генпідрядник має назначити своїм наказом особу, відповідальну за виконання робіт. Вказана особа має під своїм електронним ключем зайти в ЄДЕССБ та поставити свій підпис.</a:t>
            </a:r>
            <a:endParaRPr sz="1700" b="1" i="0" u="none" strike="noStrike" cap="none">
              <a:solidFill>
                <a:schemeClr val="lt1"/>
              </a:solidFill>
              <a:latin typeface="Roboto"/>
              <a:ea typeface="Roboto"/>
              <a:cs typeface="Roboto"/>
              <a:sym typeface="Roboto"/>
            </a:endParaRPr>
          </a:p>
        </p:txBody>
      </p:sp>
      <p:sp>
        <p:nvSpPr>
          <p:cNvPr id="235" name="Google Shape;235;g3056f2930a7_0_460"/>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36" name="Google Shape;236;g3056f2930a7_0_460"/>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Накази про призначення відповідальних осіб </a:t>
            </a:r>
            <a:endParaRPr sz="1600" b="1" i="0" u="none" strike="noStrike" cap="none">
              <a:solidFill>
                <a:schemeClr val="dk1"/>
              </a:solidFill>
              <a:latin typeface="Roboto"/>
              <a:ea typeface="Roboto"/>
              <a:cs typeface="Roboto"/>
              <a:sym typeface="Roboto"/>
            </a:endParaRPr>
          </a:p>
        </p:txBody>
      </p:sp>
      <p:sp>
        <p:nvSpPr>
          <p:cNvPr id="237" name="Google Shape;237;g3056f2930a7_0_460"/>
          <p:cNvSpPr/>
          <p:nvPr/>
        </p:nvSpPr>
        <p:spPr>
          <a:xfrm>
            <a:off x="8871600" y="5733225"/>
            <a:ext cx="3319800" cy="1124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056f2930a7_0_479"/>
          <p:cNvSpPr txBox="1">
            <a:spLocks noGrp="1"/>
          </p:cNvSpPr>
          <p:nvPr>
            <p:ph type="title" idx="4294967295"/>
          </p:nvPr>
        </p:nvSpPr>
        <p:spPr>
          <a:xfrm>
            <a:off x="788025" y="634500"/>
            <a:ext cx="11195700"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a:solidFill>
                  <a:schemeClr val="bg2"/>
                </a:solidFill>
              </a:rPr>
              <a:t>У наступних папках Ви знайдете приклади договору </a:t>
            </a:r>
            <a:r>
              <a:rPr lang="uk-UA" sz="1800" err="1">
                <a:solidFill>
                  <a:schemeClr val="bg2"/>
                </a:solidFill>
              </a:rPr>
              <a:t>генпідряду</a:t>
            </a:r>
            <a:r>
              <a:rPr lang="uk-UA" sz="1800">
                <a:solidFill>
                  <a:schemeClr val="bg2"/>
                </a:solidFill>
              </a:rPr>
              <a:t> та відповідного наказу. </a:t>
            </a:r>
            <a:endParaRPr sz="4159">
              <a:solidFill>
                <a:schemeClr val="bg2"/>
              </a:solidFill>
            </a:endParaRPr>
          </a:p>
        </p:txBody>
      </p:sp>
      <p:pic>
        <p:nvPicPr>
          <p:cNvPr id="243" name="Google Shape;243;g3056f2930a7_0_479"/>
          <p:cNvPicPr preferRelativeResize="0"/>
          <p:nvPr/>
        </p:nvPicPr>
        <p:blipFill rotWithShape="1">
          <a:blip r:embed="rId3">
            <a:alphaModFix/>
          </a:blip>
          <a:srcRect/>
          <a:stretch/>
        </p:blipFill>
        <p:spPr>
          <a:xfrm>
            <a:off x="1530313" y="1342763"/>
            <a:ext cx="9130073" cy="3413601"/>
          </a:xfrm>
          <a:prstGeom prst="rect">
            <a:avLst/>
          </a:prstGeom>
          <a:noFill/>
          <a:ln>
            <a:noFill/>
          </a:ln>
        </p:spPr>
      </p:pic>
      <p:sp>
        <p:nvSpPr>
          <p:cNvPr id="244" name="Google Shape;244;g3056f2930a7_0_479"/>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45" name="Google Shape;245;g3056f2930a7_0_479"/>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Договір генерального підряду</a:t>
            </a:r>
            <a:endParaRPr sz="1600" b="1" i="0" u="none" strike="noStrike" cap="none">
              <a:solidFill>
                <a:schemeClr val="dk1"/>
              </a:solidFill>
              <a:latin typeface="Roboto"/>
              <a:ea typeface="Roboto"/>
              <a:cs typeface="Roboto"/>
              <a:sym typeface="Roboto"/>
            </a:endParaRPr>
          </a:p>
        </p:txBody>
      </p:sp>
      <p:sp>
        <p:nvSpPr>
          <p:cNvPr id="246" name="Google Shape;246;g3056f2930a7_0_479"/>
          <p:cNvSpPr/>
          <p:nvPr/>
        </p:nvSpPr>
        <p:spPr>
          <a:xfrm>
            <a:off x="-650" y="4638650"/>
            <a:ext cx="12192000" cy="2226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47" name="Google Shape;247;g3056f2930a7_0_479"/>
          <p:cNvSpPr txBox="1"/>
          <p:nvPr/>
        </p:nvSpPr>
        <p:spPr>
          <a:xfrm>
            <a:off x="809350" y="4709851"/>
            <a:ext cx="10968121"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b="1">
                <a:solidFill>
                  <a:schemeClr val="lt1"/>
                </a:solidFill>
                <a:latin typeface="Roboto"/>
                <a:ea typeface="Roboto"/>
                <a:cs typeface="Roboto"/>
                <a:sym typeface="Roboto"/>
              </a:rPr>
              <a:t>Зверніть увагу, я</a:t>
            </a:r>
            <a:r>
              <a:rPr lang="uk-UA" sz="1400" b="1" i="0" u="none" strike="noStrike" cap="none">
                <a:solidFill>
                  <a:schemeClr val="lt1"/>
                </a:solidFill>
                <a:latin typeface="Roboto"/>
                <a:ea typeface="Roboto"/>
                <a:cs typeface="Roboto"/>
                <a:sym typeface="Roboto"/>
              </a:rPr>
              <a:t>кщо Ваш об’єкт має клас наслідків СС2-СС3, генеральний підрядник повинен мати ліцензію на виконання будівельних робіт (верифіковану в ЄДЕССБ) або декларацію про провадження господарської діяльності з будівництва об’єктів під час воєнного стану (внесену до ЄДЕССБ). </a:t>
            </a:r>
            <a:br>
              <a:rPr lang="uk-UA" sz="1400" b="1" i="0" u="none" strike="noStrike" cap="none">
                <a:solidFill>
                  <a:schemeClr val="lt1"/>
                </a:solidFill>
                <a:latin typeface="Roboto"/>
                <a:ea typeface="Roboto"/>
                <a:cs typeface="Roboto"/>
                <a:sym typeface="Roboto"/>
              </a:rPr>
            </a:br>
            <a:endParaRPr lang="uk-UA" sz="1400" b="1" i="0" u="none" strike="noStrike" cap="none">
              <a:solidFill>
                <a:schemeClr val="lt1"/>
              </a:solidFill>
              <a:latin typeface="Roboto"/>
              <a:ea typeface="Roboto"/>
              <a:cs typeface="Roboto"/>
              <a:sym typeface="Roboto"/>
            </a:endParaRPr>
          </a:p>
          <a:p>
            <a:pPr>
              <a:buSzPts val="1400"/>
            </a:pPr>
            <a:r>
              <a:rPr lang="uk-UA">
                <a:solidFill>
                  <a:schemeClr val="lt1"/>
                </a:solidFill>
                <a:latin typeface="Roboto Light"/>
                <a:ea typeface="Roboto Light"/>
                <a:cs typeface="Roboto Light"/>
                <a:sym typeface="Roboto Light"/>
              </a:rPr>
              <a:t>У наступних папках Ви знайдете приклади договору </a:t>
            </a:r>
            <a:r>
              <a:rPr lang="uk-UA" err="1">
                <a:solidFill>
                  <a:schemeClr val="lt1"/>
                </a:solidFill>
                <a:latin typeface="Roboto Light"/>
                <a:ea typeface="Roboto Light"/>
                <a:cs typeface="Roboto Light"/>
                <a:sym typeface="Roboto Light"/>
              </a:rPr>
              <a:t>генпідряду</a:t>
            </a:r>
            <a:r>
              <a:rPr lang="uk-UA">
                <a:solidFill>
                  <a:schemeClr val="lt1"/>
                </a:solidFill>
                <a:latin typeface="Roboto Light"/>
                <a:ea typeface="Roboto Light"/>
                <a:cs typeface="Roboto Light"/>
                <a:sym typeface="Roboto Light"/>
              </a:rPr>
              <a:t> та відповідного наказу. </a:t>
            </a:r>
            <a:endParaRPr lang="uk-UA" b="1">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pic>
        <p:nvPicPr>
          <p:cNvPr id="248" name="Google Shape;248;g3056f2930a7_0_479"/>
          <p:cNvPicPr preferRelativeResize="0"/>
          <p:nvPr/>
        </p:nvPicPr>
        <p:blipFill rotWithShape="1">
          <a:blip r:embed="rId4">
            <a:alphaModFix/>
          </a:blip>
          <a:srcRect/>
          <a:stretch/>
        </p:blipFill>
        <p:spPr>
          <a:xfrm>
            <a:off x="544001" y="6016551"/>
            <a:ext cx="530700" cy="419825"/>
          </a:xfrm>
          <a:prstGeom prst="rect">
            <a:avLst/>
          </a:prstGeom>
          <a:noFill/>
          <a:ln>
            <a:noFill/>
          </a:ln>
        </p:spPr>
      </p:pic>
      <p:sp>
        <p:nvSpPr>
          <p:cNvPr id="249" name="Google Shape;249;g3056f2930a7_0_479"/>
          <p:cNvSpPr txBox="1"/>
          <p:nvPr/>
        </p:nvSpPr>
        <p:spPr>
          <a:xfrm>
            <a:off x="1193000" y="601655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Договір генпідряду.</a:t>
            </a:r>
            <a:endParaRPr sz="1400" b="0" i="1" u="sng" strike="noStrike" cap="none">
              <a:solidFill>
                <a:schemeClr val="lt1"/>
              </a:solidFill>
              <a:latin typeface="Roboto Light"/>
              <a:ea typeface="Roboto Light"/>
              <a:cs typeface="Roboto Light"/>
              <a:sym typeface="Roboto Light"/>
            </a:endParaRPr>
          </a:p>
        </p:txBody>
      </p:sp>
      <p:pic>
        <p:nvPicPr>
          <p:cNvPr id="250" name="Google Shape;250;g3056f2930a7_0_479"/>
          <p:cNvPicPr preferRelativeResize="0"/>
          <p:nvPr/>
        </p:nvPicPr>
        <p:blipFill rotWithShape="1">
          <a:blip r:embed="rId4">
            <a:alphaModFix/>
          </a:blip>
          <a:srcRect/>
          <a:stretch/>
        </p:blipFill>
        <p:spPr>
          <a:xfrm>
            <a:off x="4316276" y="6016551"/>
            <a:ext cx="530700" cy="419825"/>
          </a:xfrm>
          <a:prstGeom prst="rect">
            <a:avLst/>
          </a:prstGeom>
          <a:noFill/>
          <a:ln>
            <a:noFill/>
          </a:ln>
        </p:spPr>
      </p:pic>
      <p:sp>
        <p:nvSpPr>
          <p:cNvPr id="251" name="Google Shape;251;g3056f2930a7_0_479"/>
          <p:cNvSpPr txBox="1"/>
          <p:nvPr/>
        </p:nvSpPr>
        <p:spPr>
          <a:xfrm>
            <a:off x="4965275" y="601655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Наказ про призначення відповідального виконавця робіт (видає генпідрядник).</a:t>
            </a:r>
            <a:endParaRPr sz="1400" b="0" i="1" u="sng" strike="noStrike" cap="none">
              <a:solidFill>
                <a:schemeClr val="lt1"/>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056f2930a7_0_501"/>
          <p:cNvSpPr txBox="1">
            <a:spLocks noGrp="1"/>
          </p:cNvSpPr>
          <p:nvPr>
            <p:ph type="title" idx="4294967295"/>
          </p:nvPr>
        </p:nvSpPr>
        <p:spPr>
          <a:xfrm>
            <a:off x="593000" y="591550"/>
            <a:ext cx="11195700" cy="10512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a:t>Наступним кроком має бути реєстрація Замовника на порталі «Дія» та подання повідомлення про початок виконання будівельних робіт (для класу наслідків СС1) або заяви про отримання дозволу на будівництво (для класу наслідків СС2-СС3).</a:t>
            </a:r>
            <a:endParaRPr sz="4159"/>
          </a:p>
        </p:txBody>
      </p:sp>
      <p:pic>
        <p:nvPicPr>
          <p:cNvPr id="257" name="Google Shape;257;g3056f2930a7_0_501"/>
          <p:cNvPicPr preferRelativeResize="0"/>
          <p:nvPr/>
        </p:nvPicPr>
        <p:blipFill rotWithShape="1">
          <a:blip r:embed="rId3">
            <a:alphaModFix/>
          </a:blip>
          <a:srcRect/>
          <a:stretch/>
        </p:blipFill>
        <p:spPr>
          <a:xfrm>
            <a:off x="6252175" y="1780258"/>
            <a:ext cx="5450125" cy="2705951"/>
          </a:xfrm>
          <a:prstGeom prst="rect">
            <a:avLst/>
          </a:prstGeom>
          <a:noFill/>
          <a:ln>
            <a:noFill/>
          </a:ln>
        </p:spPr>
      </p:pic>
      <p:pic>
        <p:nvPicPr>
          <p:cNvPr id="258" name="Google Shape;258;g3056f2930a7_0_501"/>
          <p:cNvPicPr preferRelativeResize="0"/>
          <p:nvPr/>
        </p:nvPicPr>
        <p:blipFill rotWithShape="1">
          <a:blip r:embed="rId4">
            <a:alphaModFix/>
          </a:blip>
          <a:srcRect/>
          <a:stretch/>
        </p:blipFill>
        <p:spPr>
          <a:xfrm>
            <a:off x="679400" y="2079928"/>
            <a:ext cx="5268613" cy="2257419"/>
          </a:xfrm>
          <a:prstGeom prst="rect">
            <a:avLst/>
          </a:prstGeom>
          <a:noFill/>
          <a:ln>
            <a:noFill/>
          </a:ln>
        </p:spPr>
      </p:pic>
      <p:sp>
        <p:nvSpPr>
          <p:cNvPr id="259" name="Google Shape;259;g3056f2930a7_0_501"/>
          <p:cNvSpPr/>
          <p:nvPr/>
        </p:nvSpPr>
        <p:spPr>
          <a:xfrm>
            <a:off x="-650" y="4545925"/>
            <a:ext cx="12192000" cy="23193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60" name="Google Shape;260;g3056f2930a7_0_501"/>
          <p:cNvSpPr txBox="1"/>
          <p:nvPr/>
        </p:nvSpPr>
        <p:spPr>
          <a:xfrm>
            <a:off x="963350" y="4616525"/>
            <a:ext cx="10636771"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Запам’ятайте</a:t>
            </a:r>
            <a:r>
              <a:rPr lang="uk-UA" b="1">
                <a:solidFill>
                  <a:schemeClr val="lt1"/>
                </a:solidFill>
                <a:latin typeface="Roboto"/>
                <a:ea typeface="Roboto"/>
                <a:cs typeface="Roboto"/>
                <a:sym typeface="Roboto"/>
              </a:rPr>
              <a:t>, </a:t>
            </a:r>
            <a:r>
              <a:rPr lang="uk-UA" sz="1400" b="1" i="0" u="none" strike="noStrike" cap="none">
                <a:solidFill>
                  <a:schemeClr val="lt1"/>
                </a:solidFill>
                <a:latin typeface="Roboto"/>
                <a:ea typeface="Roboto"/>
                <a:cs typeface="Roboto"/>
                <a:sym typeface="Roboto"/>
              </a:rPr>
              <a:t>Ви маєте право на виконання робіт на наступний день після подання повідомлення (для об’єктів СС1) незалежно від того чи таке повідомлення зареєстроване або на наступний день після отримання дозволу (для об’єктів СС2-СС3) </a:t>
            </a:r>
            <a:r>
              <a:rPr lang="uk-UA" b="1">
                <a:solidFill>
                  <a:schemeClr val="lt1"/>
                </a:solidFill>
                <a:latin typeface="Roboto"/>
                <a:ea typeface="Roboto"/>
                <a:cs typeface="Roboto"/>
                <a:sym typeface="Roboto"/>
              </a:rPr>
              <a:t>─</a:t>
            </a:r>
            <a:r>
              <a:rPr lang="uk-UA" sz="1400" b="1" i="0" u="none" strike="noStrike" cap="none">
                <a:solidFill>
                  <a:schemeClr val="lt1"/>
                </a:solidFill>
                <a:latin typeface="Roboto"/>
                <a:ea typeface="Roboto"/>
                <a:cs typeface="Roboto"/>
                <a:sym typeface="Roboto"/>
              </a:rPr>
              <a:t> у даному випадку необхідно чекати</a:t>
            </a:r>
            <a:r>
              <a:rPr lang="uk-UA" b="1">
                <a:solidFill>
                  <a:schemeClr val="lt1"/>
                </a:solidFill>
                <a:latin typeface="Roboto"/>
                <a:ea typeface="Roboto"/>
                <a:cs typeface="Roboto"/>
                <a:sym typeface="Roboto"/>
              </a:rPr>
              <a:t>, </a:t>
            </a:r>
            <a:r>
              <a:rPr lang="uk-UA" sz="1400" b="1" i="0" u="none" strike="noStrike" cap="none">
                <a:solidFill>
                  <a:schemeClr val="lt1"/>
                </a:solidFill>
                <a:latin typeface="Roboto"/>
                <a:ea typeface="Roboto"/>
                <a:cs typeface="Roboto"/>
                <a:sym typeface="Roboto"/>
              </a:rPr>
              <a:t>коли дозвіл буде отримано.</a:t>
            </a:r>
            <a:endParaRPr sz="14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 </a:t>
            </a:r>
            <a:r>
              <a:rPr lang="uk-UA" sz="1400" b="0" i="0" u="none" strike="noStrike" cap="none">
                <a:solidFill>
                  <a:schemeClr val="lt1"/>
                </a:solidFill>
                <a:latin typeface="Roboto Light"/>
                <a:ea typeface="Roboto Light"/>
                <a:cs typeface="Roboto Light"/>
                <a:sym typeface="Roboto Light"/>
              </a:rPr>
              <a:t>наступій папці Ви знайдете приклади відповідних повідомлення та дозволу.</a:t>
            </a:r>
            <a:endParaRPr sz="1400" b="0" i="0" u="none" strike="noStrike" cap="none">
              <a:solidFill>
                <a:schemeClr val="lt1"/>
              </a:solidFill>
              <a:latin typeface="Roboto Light"/>
              <a:ea typeface="Roboto Light"/>
              <a:cs typeface="Roboto Light"/>
              <a:sym typeface="Roboto Light"/>
            </a:endParaRPr>
          </a:p>
        </p:txBody>
      </p:sp>
      <p:pic>
        <p:nvPicPr>
          <p:cNvPr id="261" name="Google Shape;261;g3056f2930a7_0_501"/>
          <p:cNvPicPr preferRelativeResize="0"/>
          <p:nvPr/>
        </p:nvPicPr>
        <p:blipFill rotWithShape="1">
          <a:blip r:embed="rId5">
            <a:alphaModFix/>
          </a:blip>
          <a:srcRect/>
          <a:stretch/>
        </p:blipFill>
        <p:spPr>
          <a:xfrm>
            <a:off x="1088001" y="6045101"/>
            <a:ext cx="530700" cy="419825"/>
          </a:xfrm>
          <a:prstGeom prst="rect">
            <a:avLst/>
          </a:prstGeom>
          <a:noFill/>
          <a:ln>
            <a:noFill/>
          </a:ln>
        </p:spPr>
      </p:pic>
      <p:sp>
        <p:nvSpPr>
          <p:cNvPr id="262" name="Google Shape;262;g3056f2930a7_0_501"/>
          <p:cNvSpPr txBox="1"/>
          <p:nvPr/>
        </p:nvSpPr>
        <p:spPr>
          <a:xfrm>
            <a:off x="1737000" y="60451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Повідомлення про початок виконання будівельних робіт або дозвіл на виконання будівельних робіт</a:t>
            </a:r>
            <a:endParaRPr sz="1400" b="0" i="1" u="sng" strike="noStrike" cap="none">
              <a:solidFill>
                <a:schemeClr val="lt1"/>
              </a:solidFill>
              <a:latin typeface="Roboto Light"/>
              <a:ea typeface="Roboto Light"/>
              <a:cs typeface="Roboto Light"/>
              <a:sym typeface="Roboto Light"/>
            </a:endParaRPr>
          </a:p>
        </p:txBody>
      </p:sp>
      <p:sp>
        <p:nvSpPr>
          <p:cNvPr id="263" name="Google Shape;263;g3056f2930a7_0_501"/>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64" name="Google Shape;264;g3056f2930a7_0_501"/>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Отримання дозволу на будівництво </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3056f2930a7_0_524"/>
          <p:cNvPicPr preferRelativeResize="0"/>
          <p:nvPr/>
        </p:nvPicPr>
        <p:blipFill rotWithShape="1">
          <a:blip r:embed="rId3">
            <a:alphaModFix/>
          </a:blip>
          <a:srcRect/>
          <a:stretch/>
        </p:blipFill>
        <p:spPr>
          <a:xfrm>
            <a:off x="1087901" y="6129251"/>
            <a:ext cx="530700" cy="419825"/>
          </a:xfrm>
          <a:prstGeom prst="rect">
            <a:avLst/>
          </a:prstGeom>
          <a:noFill/>
          <a:ln>
            <a:noFill/>
          </a:ln>
        </p:spPr>
      </p:pic>
      <p:sp>
        <p:nvSpPr>
          <p:cNvPr id="270" name="Google Shape;270;g3056f2930a7_0_524"/>
          <p:cNvSpPr txBox="1"/>
          <p:nvPr/>
        </p:nvSpPr>
        <p:spPr>
          <a:xfrm>
            <a:off x="2945100" y="1914199"/>
            <a:ext cx="6301800" cy="153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uk-UA" sz="2800" b="1" i="0" u="none" strike="noStrike" cap="none">
                <a:solidFill>
                  <a:schemeClr val="dk1"/>
                </a:solidFill>
                <a:latin typeface="Exo 2"/>
                <a:ea typeface="Exo 2"/>
                <a:cs typeface="Exo 2"/>
                <a:sym typeface="Exo 2"/>
              </a:rPr>
              <a:t>Тел: </a:t>
            </a:r>
            <a:r>
              <a:rPr lang="uk-UA" sz="2800" b="0" i="0" u="none" strike="noStrike" cap="none">
                <a:solidFill>
                  <a:schemeClr val="dk1"/>
                </a:solidFill>
                <a:latin typeface="Roboto Light"/>
                <a:ea typeface="Roboto Light"/>
                <a:cs typeface="Roboto Light"/>
                <a:sym typeface="Roboto Light"/>
              </a:rPr>
              <a:t>+38 (067) 363 62 26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uk-UA" sz="2800" b="1" i="0" u="none" strike="noStrike" cap="none">
                <a:solidFill>
                  <a:schemeClr val="dk1"/>
                </a:solidFill>
                <a:latin typeface="Exo 2"/>
                <a:ea typeface="Exo 2"/>
                <a:cs typeface="Exo 2"/>
                <a:sym typeface="Exo 2"/>
              </a:rPr>
              <a:t>E-mail: </a:t>
            </a:r>
            <a:r>
              <a:rPr lang="uk-UA" sz="2800" b="0" i="0" u="none" strike="noStrike" cap="none">
                <a:solidFill>
                  <a:schemeClr val="dk1"/>
                </a:solidFill>
                <a:latin typeface="Roboto Light"/>
                <a:ea typeface="Roboto Light"/>
                <a:cs typeface="Roboto Light"/>
                <a:sym typeface="Roboto Light"/>
              </a:rPr>
              <a:t>office@ecoclubrivne.org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uk-UA"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pic>
        <p:nvPicPr>
          <p:cNvPr id="271" name="Google Shape;271;g3056f2930a7_0_524" descr="A logo for the climate initiative&#10;&#10;Description automatically generated"/>
          <p:cNvPicPr preferRelativeResize="0"/>
          <p:nvPr/>
        </p:nvPicPr>
        <p:blipFill>
          <a:blip r:embed="rId4">
            <a:alphaModFix/>
          </a:blip>
          <a:stretch>
            <a:fillRect/>
          </a:stretch>
        </p:blipFill>
        <p:spPr>
          <a:xfrm>
            <a:off x="1378463" y="3615750"/>
            <a:ext cx="5905441" cy="1609425"/>
          </a:xfrm>
          <a:prstGeom prst="rect">
            <a:avLst/>
          </a:prstGeom>
          <a:noFill/>
          <a:ln>
            <a:noFill/>
          </a:ln>
        </p:spPr>
      </p:pic>
      <p:sp>
        <p:nvSpPr>
          <p:cNvPr id="272" name="Google Shape;272;g3056f2930a7_0_524"/>
          <p:cNvSpPr/>
          <p:nvPr/>
        </p:nvSpPr>
        <p:spPr>
          <a:xfrm>
            <a:off x="9092100" y="5685300"/>
            <a:ext cx="3099900" cy="117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pic>
        <p:nvPicPr>
          <p:cNvPr id="273" name="Google Shape;273;g3056f2930a7_0_524" descr="A black background with a black square&#10;&#10;Description automatically generated with medium confidence"/>
          <p:cNvPicPr preferRelativeResize="0"/>
          <p:nvPr/>
        </p:nvPicPr>
        <p:blipFill>
          <a:blip r:embed="rId5">
            <a:alphaModFix/>
          </a:blip>
          <a:stretch>
            <a:fillRect/>
          </a:stretch>
        </p:blipFill>
        <p:spPr>
          <a:xfrm>
            <a:off x="9537589" y="3797015"/>
            <a:ext cx="1637229" cy="650400"/>
          </a:xfrm>
          <a:prstGeom prst="rect">
            <a:avLst/>
          </a:prstGeom>
          <a:noFill/>
          <a:ln>
            <a:noFill/>
          </a:ln>
        </p:spPr>
      </p:pic>
      <p:pic>
        <p:nvPicPr>
          <p:cNvPr id="274" name="Google Shape;274;g3056f2930a7_0_524"/>
          <p:cNvPicPr preferRelativeResize="0"/>
          <p:nvPr/>
        </p:nvPicPr>
        <p:blipFill>
          <a:blip r:embed="rId6">
            <a:alphaModFix/>
          </a:blip>
          <a:stretch>
            <a:fillRect/>
          </a:stretch>
        </p:blipFill>
        <p:spPr>
          <a:xfrm>
            <a:off x="7367737" y="4006919"/>
            <a:ext cx="1806778" cy="440496"/>
          </a:xfrm>
          <a:prstGeom prst="rect">
            <a:avLst/>
          </a:prstGeom>
          <a:noFill/>
          <a:ln>
            <a:noFill/>
          </a:ln>
        </p:spPr>
      </p:pic>
      <p:sp>
        <p:nvSpPr>
          <p:cNvPr id="275" name="Google Shape;275;g3056f2930a7_0_524"/>
          <p:cNvSpPr txBox="1"/>
          <p:nvPr/>
        </p:nvSpPr>
        <p:spPr>
          <a:xfrm>
            <a:off x="3549450" y="1108575"/>
            <a:ext cx="5093100" cy="9399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uk-UA" sz="3100" b="1">
                <a:solidFill>
                  <a:srgbClr val="4BAF3B"/>
                </a:solidFill>
                <a:latin typeface="Exo 2"/>
                <a:ea typeface="Exo 2"/>
                <a:cs typeface="Exo 2"/>
                <a:sym typeface="Exo 2"/>
              </a:rPr>
              <a:t>Контакти для зв’язку:</a:t>
            </a:r>
            <a:endParaRPr sz="2800">
              <a:solidFill>
                <a:srgbClr val="4BAF3B"/>
              </a:solidFill>
              <a:latin typeface="Roboto Light"/>
              <a:ea typeface="Roboto Light"/>
              <a:cs typeface="Roboto Light"/>
              <a:sym typeface="Roboto Light"/>
            </a:endParaRPr>
          </a:p>
        </p:txBody>
      </p:sp>
      <p:sp>
        <p:nvSpPr>
          <p:cNvPr id="2" name="Google Shape;282;g3056f2930a7_0_524">
            <a:extLst>
              <a:ext uri="{FF2B5EF4-FFF2-40B4-BE49-F238E27FC236}">
                <a16:creationId xmlns:a16="http://schemas.microsoft.com/office/drawing/2014/main" id="{F958A666-62FC-C624-88DD-60437FD28B35}"/>
              </a:ext>
            </a:extLst>
          </p:cNvPr>
          <p:cNvSpPr txBox="1"/>
          <p:nvPr/>
        </p:nvSpPr>
        <p:spPr>
          <a:xfrm>
            <a:off x="2323460" y="5477380"/>
            <a:ext cx="8028300" cy="65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107916"/>
              </a:lnSpc>
              <a:spcBef>
                <a:spcPts val="0"/>
              </a:spcBef>
              <a:spcAft>
                <a:spcPts val="0"/>
              </a:spcAft>
              <a:buNone/>
            </a:pPr>
            <a:r>
              <a:rPr lang="uk-UA" sz="2000" b="1">
                <a:latin typeface="Exo 2 Black"/>
                <a:ea typeface="Exo 2 Black"/>
                <a:cs typeface="Exo 2 Black"/>
                <a:sym typeface="Exo 2"/>
              </a:rPr>
              <a:t>Підготовлено</a:t>
            </a:r>
            <a:r>
              <a:rPr lang="uk-UA" sz="2000" b="1">
                <a:solidFill>
                  <a:srgbClr val="000000"/>
                </a:solidFill>
                <a:latin typeface="Exo 2 Black"/>
                <a:ea typeface="Exo 2 Black"/>
                <a:cs typeface="Exo 2 Black"/>
                <a:sym typeface="Exo 2"/>
              </a:rPr>
              <a:t> у межах </a:t>
            </a:r>
            <a:r>
              <a:rPr lang="uk-UA" sz="2000" b="1" err="1">
                <a:solidFill>
                  <a:srgbClr val="000000"/>
                </a:solidFill>
                <a:latin typeface="Exo 2 Black"/>
                <a:ea typeface="Exo 2 Black"/>
                <a:cs typeface="Exo 2 Black"/>
                <a:sym typeface="Exo 2"/>
              </a:rPr>
              <a:t>проєкту</a:t>
            </a:r>
            <a:r>
              <a:rPr lang="uk-UA" sz="2000" b="1">
                <a:solidFill>
                  <a:srgbClr val="000000"/>
                </a:solidFill>
                <a:latin typeface="Exo 2 Black"/>
                <a:ea typeface="Exo 2 Black"/>
                <a:cs typeface="Exo 2 Black"/>
                <a:sym typeface="Exo 2"/>
              </a:rPr>
              <a:t> «Відновлювані джерела енергії для стійкої України», що виконує GIZ за дорученням уряду Німеччини.</a:t>
            </a:r>
            <a:endParaRPr sz="2000" b="1">
              <a:solidFill>
                <a:srgbClr val="000000"/>
              </a:solidFill>
              <a:latin typeface="Exo 2 Black"/>
              <a:ea typeface="Exo 2 Black"/>
              <a:cs typeface="Exo 2 Black"/>
              <a:sym typeface="Exo 2"/>
            </a:endParaRPr>
          </a:p>
          <a:p>
            <a:pPr marL="0" lvl="0" indent="0" algn="ctr" rtl="0">
              <a:spcBef>
                <a:spcPts val="800"/>
              </a:spcBef>
              <a:spcAft>
                <a:spcPts val="0"/>
              </a:spcAft>
              <a:buNone/>
            </a:pPr>
            <a:endParaRPr sz="3200" b="1">
              <a:solidFill>
                <a:srgbClr val="000000"/>
              </a:solidFill>
              <a:latin typeface="Exo 2 Black"/>
              <a:ea typeface="Exo 2 Black"/>
              <a:cs typeface="Exo 2 Black"/>
              <a:sym typeface="Exo 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idx="4294967295"/>
          </p:nvPr>
        </p:nvSpPr>
        <p:spPr>
          <a:xfrm>
            <a:off x="672400" y="678450"/>
            <a:ext cx="10943400" cy="567600"/>
          </a:xfrm>
          <a:prstGeom prst="rect">
            <a:avLst/>
          </a:prstGeom>
          <a:noFill/>
          <a:ln>
            <a:noFill/>
          </a:ln>
        </p:spPr>
        <p:txBody>
          <a:bodyPr spcFirstLastPara="1" wrap="square" lIns="91425" tIns="45700" rIns="91425" bIns="45700" anchor="ctr" anchorCtr="0">
            <a:noAutofit/>
          </a:bodyPr>
          <a:lstStyle/>
          <a:p>
            <a:pPr marL="12700" marR="5080" lvl="0" indent="0" algn="ctr" rtl="0">
              <a:lnSpc>
                <a:spcPct val="98750"/>
              </a:lnSpc>
              <a:spcBef>
                <a:spcPts val="0"/>
              </a:spcBef>
              <a:spcAft>
                <a:spcPts val="0"/>
              </a:spcAft>
              <a:buClr>
                <a:schemeClr val="dk1"/>
              </a:buClr>
              <a:buSzPts val="4400"/>
              <a:buFont typeface="Arial"/>
              <a:buNone/>
            </a:pPr>
            <a:r>
              <a:rPr lang="uk-UA" sz="2100"/>
              <a:t>Проєктування та будівництво дахових СЕС здійснюється власниками або користувачами будівель у такому порядку:</a:t>
            </a:r>
            <a:endParaRPr sz="2100"/>
          </a:p>
        </p:txBody>
      </p:sp>
      <p:sp>
        <p:nvSpPr>
          <p:cNvPr id="67" name="Google Shape;67;p2"/>
          <p:cNvSpPr/>
          <p:nvPr/>
        </p:nvSpPr>
        <p:spPr>
          <a:xfrm>
            <a:off x="2484518" y="4996590"/>
            <a:ext cx="9479700" cy="1861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68" name="Google Shape;68;p2"/>
          <p:cNvSpPr/>
          <p:nvPr/>
        </p:nvSpPr>
        <p:spPr>
          <a:xfrm>
            <a:off x="1145187" y="1680580"/>
            <a:ext cx="31320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отримання замовником </a:t>
            </a:r>
            <a:br>
              <a:rPr lang="uk-UA" sz="1400" b="0" i="0" u="none" strike="noStrike" cap="none">
                <a:solidFill>
                  <a:schemeClr val="lt1"/>
                </a:solidFill>
                <a:latin typeface="Roboto"/>
                <a:ea typeface="Roboto"/>
                <a:cs typeface="Roboto"/>
                <a:sym typeface="Roboto"/>
              </a:rPr>
            </a:br>
            <a:r>
              <a:rPr lang="uk-UA" sz="1400" b="0" i="0" u="none" strike="noStrike" cap="none">
                <a:solidFill>
                  <a:schemeClr val="lt1"/>
                </a:solidFill>
                <a:latin typeface="Roboto"/>
                <a:ea typeface="Roboto"/>
                <a:cs typeface="Roboto"/>
                <a:sym typeface="Roboto"/>
              </a:rPr>
              <a:t>або </a:t>
            </a:r>
            <a:r>
              <a:rPr lang="uk-UA" sz="1400" b="0" i="0" u="none" strike="noStrike" cap="none" err="1">
                <a:solidFill>
                  <a:schemeClr val="lt1"/>
                </a:solidFill>
                <a:latin typeface="Roboto"/>
                <a:ea typeface="Roboto"/>
                <a:cs typeface="Roboto"/>
                <a:sym typeface="Roboto"/>
              </a:rPr>
              <a:t>про</a:t>
            </a:r>
            <a:r>
              <a:rPr lang="uk-UA" err="1">
                <a:solidFill>
                  <a:schemeClr val="lt1"/>
                </a:solidFill>
                <a:latin typeface="Roboto"/>
                <a:ea typeface="Roboto"/>
                <a:cs typeface="Roboto"/>
                <a:sym typeface="Roboto"/>
              </a:rPr>
              <a:t>є</a:t>
            </a:r>
            <a:r>
              <a:rPr lang="uk-UA" sz="1400" b="0" i="0" u="none" strike="noStrike" cap="none" err="1">
                <a:solidFill>
                  <a:schemeClr val="lt1"/>
                </a:solidFill>
                <a:latin typeface="Roboto"/>
                <a:ea typeface="Roboto"/>
                <a:cs typeface="Roboto"/>
                <a:sym typeface="Roboto"/>
              </a:rPr>
              <a:t>ктувальником</a:t>
            </a:r>
            <a:r>
              <a:rPr lang="uk-UA" sz="1400" b="0" i="0" u="none" strike="noStrike" cap="none">
                <a:solidFill>
                  <a:schemeClr val="lt1"/>
                </a:solidFill>
                <a:latin typeface="Roboto"/>
                <a:ea typeface="Roboto"/>
                <a:cs typeface="Roboto"/>
                <a:sym typeface="Roboto"/>
              </a:rPr>
              <a:t> </a:t>
            </a:r>
            <a:br>
              <a:rPr lang="uk-UA" sz="1400" b="0" i="0" u="none" strike="noStrike" cap="none">
                <a:solidFill>
                  <a:schemeClr val="lt1"/>
                </a:solidFill>
                <a:latin typeface="Roboto"/>
                <a:ea typeface="Roboto"/>
                <a:cs typeface="Roboto"/>
                <a:sym typeface="Roboto"/>
              </a:rPr>
            </a:br>
            <a:r>
              <a:rPr lang="uk-UA" sz="1400" b="0" i="0" u="none" strike="noStrike" cap="none">
                <a:solidFill>
                  <a:schemeClr val="lt1"/>
                </a:solidFill>
                <a:latin typeface="Roboto"/>
                <a:ea typeface="Roboto"/>
                <a:cs typeface="Roboto"/>
                <a:sym typeface="Roboto"/>
              </a:rPr>
              <a:t>вихідних даних</a:t>
            </a:r>
            <a:endParaRPr sz="1400" b="0" i="0" u="none" strike="noStrike" cap="none">
              <a:solidFill>
                <a:srgbClr val="000000"/>
              </a:solidFill>
              <a:latin typeface="Roboto Light"/>
              <a:ea typeface="Roboto Light"/>
              <a:cs typeface="Roboto Light"/>
              <a:sym typeface="Roboto Light"/>
            </a:endParaRPr>
          </a:p>
        </p:txBody>
      </p:sp>
      <p:sp>
        <p:nvSpPr>
          <p:cNvPr id="69" name="Google Shape;69;p2"/>
          <p:cNvSpPr/>
          <p:nvPr/>
        </p:nvSpPr>
        <p:spPr>
          <a:xfrm>
            <a:off x="2802279" y="3402367"/>
            <a:ext cx="31320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отримання права на </a:t>
            </a:r>
            <a:br>
              <a:rPr lang="uk-UA" sz="1400" b="0" i="0" u="none" strike="noStrike" cap="none">
                <a:solidFill>
                  <a:schemeClr val="lt1"/>
                </a:solidFill>
                <a:latin typeface="Roboto"/>
                <a:ea typeface="Roboto"/>
                <a:cs typeface="Roboto"/>
                <a:sym typeface="Roboto"/>
              </a:rPr>
            </a:br>
            <a:r>
              <a:rPr lang="uk-UA" sz="1400" b="0" i="0" u="none" strike="noStrike" cap="none">
                <a:solidFill>
                  <a:schemeClr val="lt1"/>
                </a:solidFill>
                <a:latin typeface="Roboto"/>
                <a:ea typeface="Roboto"/>
                <a:cs typeface="Roboto"/>
                <a:sym typeface="Roboto"/>
              </a:rPr>
              <a:t>виконання підготовчих та будівельних робіт у випадках, визначених цим Законом</a:t>
            </a:r>
            <a:endParaRPr sz="1400" b="0" i="0" u="none" strike="noStrike" cap="none">
              <a:solidFill>
                <a:schemeClr val="lt1"/>
              </a:solidFill>
              <a:latin typeface="Roboto"/>
              <a:ea typeface="Roboto"/>
              <a:cs typeface="Roboto"/>
              <a:sym typeface="Roboto"/>
            </a:endParaRPr>
          </a:p>
        </p:txBody>
      </p:sp>
      <p:sp>
        <p:nvSpPr>
          <p:cNvPr id="70" name="Google Shape;70;p2"/>
          <p:cNvSpPr/>
          <p:nvPr/>
        </p:nvSpPr>
        <p:spPr>
          <a:xfrm>
            <a:off x="8057735" y="1677107"/>
            <a:ext cx="31320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затвердження </a:t>
            </a:r>
            <a:r>
              <a:rPr lang="uk-UA" sz="1400" b="0" i="0" u="none" strike="noStrike" cap="none" err="1">
                <a:solidFill>
                  <a:schemeClr val="lt1"/>
                </a:solidFill>
                <a:latin typeface="Roboto"/>
                <a:ea typeface="Roboto"/>
                <a:cs typeface="Roboto"/>
                <a:sym typeface="Roboto"/>
              </a:rPr>
              <a:t>проєктної</a:t>
            </a:r>
            <a:r>
              <a:rPr lang="uk-UA" sz="1400" b="0" i="0" u="none" strike="noStrike" cap="none">
                <a:solidFill>
                  <a:schemeClr val="lt1"/>
                </a:solidFill>
                <a:latin typeface="Roboto"/>
                <a:ea typeface="Roboto"/>
                <a:cs typeface="Roboto"/>
                <a:sym typeface="Roboto"/>
              </a:rPr>
              <a:t> документації</a:t>
            </a:r>
            <a:endParaRPr sz="1400" b="0" i="0" u="none" strike="noStrike" cap="none">
              <a:solidFill>
                <a:srgbClr val="000000"/>
              </a:solidFill>
              <a:latin typeface="Roboto Light"/>
              <a:ea typeface="Roboto Light"/>
              <a:cs typeface="Roboto Light"/>
              <a:sym typeface="Roboto Light"/>
            </a:endParaRPr>
          </a:p>
        </p:txBody>
      </p:sp>
      <p:sp>
        <p:nvSpPr>
          <p:cNvPr id="71" name="Google Shape;71;p2"/>
          <p:cNvSpPr/>
          <p:nvPr/>
        </p:nvSpPr>
        <p:spPr>
          <a:xfrm>
            <a:off x="4601461" y="1678862"/>
            <a:ext cx="31320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розроблення </a:t>
            </a:r>
            <a:br>
              <a:rPr lang="uk-UA" sz="1400" b="0" i="0" u="none" strike="noStrike" cap="none">
                <a:solidFill>
                  <a:schemeClr val="lt1"/>
                </a:solidFill>
                <a:latin typeface="Roboto"/>
                <a:ea typeface="Roboto"/>
                <a:cs typeface="Roboto"/>
                <a:sym typeface="Roboto"/>
              </a:rPr>
            </a:br>
            <a:r>
              <a:rPr lang="uk-UA" sz="1400" b="0" i="0" u="none" strike="noStrike" cap="none">
                <a:solidFill>
                  <a:schemeClr val="lt1"/>
                </a:solidFill>
                <a:latin typeface="Roboto"/>
                <a:ea typeface="Roboto"/>
                <a:cs typeface="Roboto"/>
                <a:sym typeface="Roboto"/>
              </a:rPr>
              <a:t>про</a:t>
            </a:r>
            <a:r>
              <a:rPr lang="uk-UA">
                <a:solidFill>
                  <a:schemeClr val="lt1"/>
                </a:solidFill>
                <a:latin typeface="Roboto"/>
                <a:ea typeface="Roboto"/>
                <a:cs typeface="Roboto"/>
                <a:sym typeface="Roboto"/>
              </a:rPr>
              <a:t>є</a:t>
            </a:r>
            <a:r>
              <a:rPr lang="uk-UA" sz="1400" b="0" i="0" u="none" strike="noStrike" cap="none">
                <a:solidFill>
                  <a:schemeClr val="lt1"/>
                </a:solidFill>
                <a:latin typeface="Roboto"/>
                <a:ea typeface="Roboto"/>
                <a:cs typeface="Roboto"/>
                <a:sym typeface="Roboto"/>
              </a:rPr>
              <a:t>ктної документації </a:t>
            </a:r>
            <a:br>
              <a:rPr lang="uk-UA" sz="1400" b="0" i="0" u="none" strike="noStrike" cap="none">
                <a:solidFill>
                  <a:schemeClr val="lt1"/>
                </a:solidFill>
                <a:latin typeface="Roboto"/>
                <a:ea typeface="Roboto"/>
                <a:cs typeface="Roboto"/>
                <a:sym typeface="Roboto"/>
              </a:rPr>
            </a:br>
            <a:r>
              <a:rPr lang="uk-UA" sz="1400" b="0" i="0" u="none" strike="noStrike" cap="none">
                <a:solidFill>
                  <a:schemeClr val="lt1"/>
                </a:solidFill>
                <a:latin typeface="Roboto"/>
                <a:ea typeface="Roboto"/>
                <a:cs typeface="Roboto"/>
                <a:sym typeface="Roboto"/>
              </a:rPr>
              <a:t>та проведення експертизи</a:t>
            </a:r>
            <a:br>
              <a:rPr lang="uk-UA" sz="1400" b="0" i="0" u="none" strike="noStrike" cap="none">
                <a:solidFill>
                  <a:schemeClr val="lt1"/>
                </a:solidFill>
                <a:latin typeface="Roboto"/>
                <a:ea typeface="Roboto"/>
                <a:cs typeface="Roboto"/>
                <a:sym typeface="Roboto"/>
              </a:rPr>
            </a:br>
            <a:br>
              <a:rPr lang="uk-UA" sz="1400" b="0" i="0" u="none" strike="noStrike" cap="none">
                <a:solidFill>
                  <a:schemeClr val="lt1"/>
                </a:solidFill>
                <a:latin typeface="Roboto"/>
                <a:ea typeface="Roboto"/>
                <a:cs typeface="Roboto"/>
                <a:sym typeface="Roboto"/>
              </a:rPr>
            </a:br>
            <a:r>
              <a:rPr lang="uk-UA" sz="1100" b="0" i="0" u="none" strike="noStrike" cap="none">
                <a:solidFill>
                  <a:schemeClr val="lt1"/>
                </a:solidFill>
                <a:latin typeface="Roboto"/>
                <a:ea typeface="Roboto"/>
                <a:cs typeface="Roboto"/>
                <a:sym typeface="Roboto"/>
              </a:rPr>
              <a:t>(у передбачених законодавством випадках)</a:t>
            </a:r>
            <a:endParaRPr sz="1400" b="0" i="0" u="none" strike="noStrike" cap="none">
              <a:solidFill>
                <a:schemeClr val="lt1"/>
              </a:solidFill>
              <a:latin typeface="Roboto"/>
              <a:ea typeface="Roboto"/>
              <a:cs typeface="Roboto"/>
              <a:sym typeface="Roboto"/>
            </a:endParaRPr>
          </a:p>
        </p:txBody>
      </p:sp>
      <p:sp>
        <p:nvSpPr>
          <p:cNvPr id="72" name="Google Shape;72;p2"/>
          <p:cNvSpPr/>
          <p:nvPr/>
        </p:nvSpPr>
        <p:spPr>
          <a:xfrm>
            <a:off x="6348968" y="3402380"/>
            <a:ext cx="31320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виконання підготовчих та будівельних робіт</a:t>
            </a:r>
            <a:endParaRPr sz="1400" b="0" i="0" u="none" strike="noStrike" cap="none">
              <a:solidFill>
                <a:schemeClr val="lt1"/>
              </a:solidFill>
              <a:latin typeface="Roboto"/>
              <a:ea typeface="Roboto"/>
              <a:cs typeface="Roboto"/>
              <a:sym typeface="Roboto"/>
            </a:endParaRPr>
          </a:p>
        </p:txBody>
      </p:sp>
      <p:sp>
        <p:nvSpPr>
          <p:cNvPr id="73" name="Google Shape;73;p2"/>
          <p:cNvSpPr/>
          <p:nvPr/>
        </p:nvSpPr>
        <p:spPr>
          <a:xfrm>
            <a:off x="1841907" y="5127628"/>
            <a:ext cx="40926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проведення контрольного геодезичного знімання (крім об’єктів, що за класом наслідків (відповідальності) належать до об’єктів з незначними наслідками (СС1)) та здійснення технічної інвентаризації</a:t>
            </a:r>
            <a:endParaRPr sz="1400" b="0" i="0" u="none" strike="noStrike" cap="none">
              <a:solidFill>
                <a:schemeClr val="lt1"/>
              </a:solidFill>
              <a:latin typeface="Roboto"/>
              <a:ea typeface="Roboto"/>
              <a:cs typeface="Roboto"/>
              <a:sym typeface="Roboto"/>
            </a:endParaRPr>
          </a:p>
        </p:txBody>
      </p:sp>
      <p:sp>
        <p:nvSpPr>
          <p:cNvPr id="74" name="Google Shape;74;p2"/>
          <p:cNvSpPr/>
          <p:nvPr/>
        </p:nvSpPr>
        <p:spPr>
          <a:xfrm>
            <a:off x="6348968" y="5127675"/>
            <a:ext cx="4092600" cy="13554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uk-UA" sz="1400" b="0" i="0" u="none" strike="noStrike" cap="none">
                <a:solidFill>
                  <a:schemeClr val="lt1"/>
                </a:solidFill>
                <a:latin typeface="Roboto"/>
                <a:ea typeface="Roboto"/>
                <a:cs typeface="Roboto"/>
                <a:sym typeface="Roboto"/>
              </a:rPr>
              <a:t>прийняття в експлуатацію закінчених будівництвом об’єктів та державна реєстрація права власності</a:t>
            </a:r>
            <a:endParaRPr sz="1400" b="0" i="0" u="none" strike="noStrike" cap="none">
              <a:solidFill>
                <a:schemeClr val="lt1"/>
              </a:solidFill>
              <a:latin typeface="Roboto"/>
              <a:ea typeface="Roboto"/>
              <a:cs typeface="Roboto"/>
              <a:sym typeface="Roboto"/>
            </a:endParaRPr>
          </a:p>
        </p:txBody>
      </p:sp>
      <p:sp>
        <p:nvSpPr>
          <p:cNvPr id="75" name="Google Shape;75;p2"/>
          <p:cNvSpPr/>
          <p:nvPr/>
        </p:nvSpPr>
        <p:spPr>
          <a:xfrm>
            <a:off x="1077472" y="1612292"/>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1</a:t>
            </a:r>
            <a:endParaRPr sz="1400" b="1" i="0" u="none" strike="noStrike" cap="none">
              <a:solidFill>
                <a:schemeClr val="lt1"/>
              </a:solidFill>
              <a:latin typeface="Roboto"/>
              <a:ea typeface="Roboto"/>
              <a:cs typeface="Roboto"/>
              <a:sym typeface="Roboto"/>
            </a:endParaRPr>
          </a:p>
        </p:txBody>
      </p:sp>
      <p:sp>
        <p:nvSpPr>
          <p:cNvPr id="76" name="Google Shape;76;p2"/>
          <p:cNvSpPr/>
          <p:nvPr/>
        </p:nvSpPr>
        <p:spPr>
          <a:xfrm>
            <a:off x="4531574" y="1614035"/>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2</a:t>
            </a:r>
            <a:endParaRPr sz="1400" b="1" i="0" u="none" strike="noStrike" cap="none">
              <a:solidFill>
                <a:schemeClr val="lt1"/>
              </a:solidFill>
              <a:latin typeface="Roboto"/>
              <a:ea typeface="Roboto"/>
              <a:cs typeface="Roboto"/>
              <a:sym typeface="Roboto"/>
            </a:endParaRPr>
          </a:p>
        </p:txBody>
      </p:sp>
      <p:sp>
        <p:nvSpPr>
          <p:cNvPr id="77" name="Google Shape;77;p2"/>
          <p:cNvSpPr/>
          <p:nvPr/>
        </p:nvSpPr>
        <p:spPr>
          <a:xfrm>
            <a:off x="7985677" y="1642975"/>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3</a:t>
            </a:r>
            <a:endParaRPr sz="1400" b="1" i="0" u="none" strike="noStrike" cap="none">
              <a:solidFill>
                <a:schemeClr val="lt1"/>
              </a:solidFill>
              <a:latin typeface="Roboto"/>
              <a:ea typeface="Roboto"/>
              <a:cs typeface="Roboto"/>
              <a:sym typeface="Roboto"/>
            </a:endParaRPr>
          </a:p>
        </p:txBody>
      </p:sp>
      <p:sp>
        <p:nvSpPr>
          <p:cNvPr id="78" name="Google Shape;78;p2"/>
          <p:cNvSpPr/>
          <p:nvPr/>
        </p:nvSpPr>
        <p:spPr>
          <a:xfrm>
            <a:off x="2753696" y="3356373"/>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4</a:t>
            </a:r>
            <a:endParaRPr sz="1400" b="1" i="0" u="none" strike="noStrike" cap="none">
              <a:solidFill>
                <a:schemeClr val="lt1"/>
              </a:solidFill>
              <a:latin typeface="Roboto"/>
              <a:ea typeface="Roboto"/>
              <a:cs typeface="Roboto"/>
              <a:sym typeface="Roboto"/>
            </a:endParaRPr>
          </a:p>
        </p:txBody>
      </p:sp>
      <p:sp>
        <p:nvSpPr>
          <p:cNvPr id="79" name="Google Shape;79;p2"/>
          <p:cNvSpPr/>
          <p:nvPr/>
        </p:nvSpPr>
        <p:spPr>
          <a:xfrm>
            <a:off x="6311650" y="3349451"/>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5</a:t>
            </a:r>
            <a:endParaRPr sz="1400" b="1" i="0" u="none" strike="noStrike" cap="none">
              <a:solidFill>
                <a:schemeClr val="lt1"/>
              </a:solidFill>
              <a:latin typeface="Roboto"/>
              <a:ea typeface="Roboto"/>
              <a:cs typeface="Roboto"/>
              <a:sym typeface="Roboto"/>
            </a:endParaRPr>
          </a:p>
        </p:txBody>
      </p:sp>
      <p:sp>
        <p:nvSpPr>
          <p:cNvPr id="80" name="Google Shape;80;p2"/>
          <p:cNvSpPr/>
          <p:nvPr/>
        </p:nvSpPr>
        <p:spPr>
          <a:xfrm>
            <a:off x="1755707" y="5077528"/>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6</a:t>
            </a:r>
            <a:endParaRPr sz="1400" b="1" i="0" u="none" strike="noStrike" cap="none">
              <a:solidFill>
                <a:schemeClr val="lt1"/>
              </a:solidFill>
              <a:latin typeface="Roboto"/>
              <a:ea typeface="Roboto"/>
              <a:cs typeface="Roboto"/>
              <a:sym typeface="Roboto"/>
            </a:endParaRPr>
          </a:p>
        </p:txBody>
      </p:sp>
      <p:sp>
        <p:nvSpPr>
          <p:cNvPr id="81" name="Google Shape;81;p2"/>
          <p:cNvSpPr/>
          <p:nvPr/>
        </p:nvSpPr>
        <p:spPr>
          <a:xfrm>
            <a:off x="6311650" y="5077528"/>
            <a:ext cx="378300" cy="378300"/>
          </a:xfrm>
          <a:prstGeom prst="ellipse">
            <a:avLst/>
          </a:prstGeom>
          <a:solidFill>
            <a:srgbClr val="4BAF3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chemeClr val="lt1"/>
                </a:solidFill>
                <a:latin typeface="Roboto"/>
                <a:ea typeface="Roboto"/>
                <a:cs typeface="Roboto"/>
                <a:sym typeface="Roboto"/>
              </a:rPr>
              <a:t>7</a:t>
            </a:r>
            <a:endParaRPr sz="1400" b="1" i="0" u="none" strike="noStrike" cap="none">
              <a:solidFill>
                <a:schemeClr val="lt1"/>
              </a:solidFill>
              <a:latin typeface="Roboto"/>
              <a:ea typeface="Roboto"/>
              <a:cs typeface="Roboto"/>
              <a:sym typeface="Roboto"/>
            </a:endParaRPr>
          </a:p>
        </p:txBody>
      </p:sp>
      <p:cxnSp>
        <p:nvCxnSpPr>
          <p:cNvPr id="82" name="Google Shape;82;p2"/>
          <p:cNvCxnSpPr>
            <a:stCxn id="68" idx="3"/>
            <a:endCxn id="71" idx="1"/>
          </p:cNvCxnSpPr>
          <p:nvPr/>
        </p:nvCxnSpPr>
        <p:spPr>
          <a:xfrm rot="10800000" flipH="1">
            <a:off x="4277187" y="2356480"/>
            <a:ext cx="324300" cy="1800"/>
          </a:xfrm>
          <a:prstGeom prst="straightConnector1">
            <a:avLst/>
          </a:prstGeom>
          <a:noFill/>
          <a:ln w="38100" cap="flat" cmpd="sng">
            <a:solidFill>
              <a:srgbClr val="B7B7B7"/>
            </a:solidFill>
            <a:prstDash val="solid"/>
            <a:round/>
            <a:headEnd type="none" w="sm" len="sm"/>
            <a:tailEnd type="none" w="sm" len="sm"/>
          </a:ln>
        </p:spPr>
      </p:cxnSp>
      <p:cxnSp>
        <p:nvCxnSpPr>
          <p:cNvPr id="83" name="Google Shape;83;p2"/>
          <p:cNvCxnSpPr>
            <a:stCxn id="71" idx="3"/>
            <a:endCxn id="70" idx="1"/>
          </p:cNvCxnSpPr>
          <p:nvPr/>
        </p:nvCxnSpPr>
        <p:spPr>
          <a:xfrm rot="10800000" flipH="1">
            <a:off x="7733461" y="2354762"/>
            <a:ext cx="324300" cy="1800"/>
          </a:xfrm>
          <a:prstGeom prst="straightConnector1">
            <a:avLst/>
          </a:prstGeom>
          <a:noFill/>
          <a:ln w="38100" cap="flat" cmpd="sng">
            <a:solidFill>
              <a:srgbClr val="B7B7B7"/>
            </a:solidFill>
            <a:prstDash val="solid"/>
            <a:round/>
            <a:headEnd type="none" w="sm" len="sm"/>
            <a:tailEnd type="none" w="sm" len="sm"/>
          </a:ln>
        </p:spPr>
      </p:cxnSp>
      <p:cxnSp>
        <p:nvCxnSpPr>
          <p:cNvPr id="84" name="Google Shape;84;p2"/>
          <p:cNvCxnSpPr>
            <a:stCxn id="70" idx="3"/>
            <a:endCxn id="69" idx="1"/>
          </p:cNvCxnSpPr>
          <p:nvPr/>
        </p:nvCxnSpPr>
        <p:spPr>
          <a:xfrm flipH="1">
            <a:off x="2802335" y="2354807"/>
            <a:ext cx="8387400" cy="1725300"/>
          </a:xfrm>
          <a:prstGeom prst="bentConnector5">
            <a:avLst>
              <a:gd name="adj1" fmla="val -2711"/>
              <a:gd name="adj2" fmla="val 49996"/>
              <a:gd name="adj3" fmla="val 106474"/>
            </a:avLst>
          </a:prstGeom>
          <a:noFill/>
          <a:ln w="38100" cap="flat" cmpd="sng">
            <a:solidFill>
              <a:srgbClr val="B7B7B7"/>
            </a:solidFill>
            <a:prstDash val="solid"/>
            <a:round/>
            <a:headEnd type="none" w="sm" len="sm"/>
            <a:tailEnd type="none" w="sm" len="sm"/>
          </a:ln>
        </p:spPr>
      </p:cxnSp>
      <p:cxnSp>
        <p:nvCxnSpPr>
          <p:cNvPr id="85" name="Google Shape;85;p2"/>
          <p:cNvCxnSpPr>
            <a:stCxn id="72" idx="3"/>
            <a:endCxn id="73" idx="1"/>
          </p:cNvCxnSpPr>
          <p:nvPr/>
        </p:nvCxnSpPr>
        <p:spPr>
          <a:xfrm flipH="1">
            <a:off x="1841768" y="4080080"/>
            <a:ext cx="7639200" cy="1725300"/>
          </a:xfrm>
          <a:prstGeom prst="bentConnector5">
            <a:avLst>
              <a:gd name="adj1" fmla="val -5413"/>
              <a:gd name="adj2" fmla="val 50004"/>
              <a:gd name="adj3" fmla="val 105144"/>
            </a:avLst>
          </a:prstGeom>
          <a:noFill/>
          <a:ln w="38100" cap="flat" cmpd="sng">
            <a:solidFill>
              <a:srgbClr val="B7B7B7"/>
            </a:solidFill>
            <a:prstDash val="solid"/>
            <a:round/>
            <a:headEnd type="none" w="sm" len="sm"/>
            <a:tailEnd type="none" w="sm" len="sm"/>
          </a:ln>
        </p:spPr>
      </p:cxnSp>
      <p:cxnSp>
        <p:nvCxnSpPr>
          <p:cNvPr id="86" name="Google Shape;86;p2"/>
          <p:cNvCxnSpPr>
            <a:stCxn id="69" idx="3"/>
            <a:endCxn id="72" idx="1"/>
          </p:cNvCxnSpPr>
          <p:nvPr/>
        </p:nvCxnSpPr>
        <p:spPr>
          <a:xfrm>
            <a:off x="5934279" y="4080067"/>
            <a:ext cx="414600" cy="0"/>
          </a:xfrm>
          <a:prstGeom prst="straightConnector1">
            <a:avLst/>
          </a:prstGeom>
          <a:noFill/>
          <a:ln w="38100" cap="flat" cmpd="sng">
            <a:solidFill>
              <a:srgbClr val="B7B7B7"/>
            </a:solidFill>
            <a:prstDash val="solid"/>
            <a:round/>
            <a:headEnd type="none" w="sm" len="sm"/>
            <a:tailEnd type="none" w="sm" len="sm"/>
          </a:ln>
        </p:spPr>
      </p:cxnSp>
      <p:cxnSp>
        <p:nvCxnSpPr>
          <p:cNvPr id="87" name="Google Shape;87;p2"/>
          <p:cNvCxnSpPr>
            <a:stCxn id="73" idx="3"/>
            <a:endCxn id="74" idx="1"/>
          </p:cNvCxnSpPr>
          <p:nvPr/>
        </p:nvCxnSpPr>
        <p:spPr>
          <a:xfrm>
            <a:off x="5934507" y="5805328"/>
            <a:ext cx="414600" cy="0"/>
          </a:xfrm>
          <a:prstGeom prst="straightConnector1">
            <a:avLst/>
          </a:prstGeom>
          <a:noFill/>
          <a:ln w="38100" cap="flat" cmpd="sng">
            <a:solidFill>
              <a:srgbClr val="B7B7B7"/>
            </a:solidFill>
            <a:prstDash val="solid"/>
            <a:round/>
            <a:headEnd type="none" w="sm" len="sm"/>
            <a:tailEnd type="none" w="sm" len="sm"/>
          </a:ln>
        </p:spPr>
      </p:cxnSp>
      <p:sp>
        <p:nvSpPr>
          <p:cNvPr id="88" name="Google Shape;88;p2"/>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89" name="Google Shape;89;p2"/>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12700" marR="5080" lvl="0" indent="0" algn="l" rtl="0">
              <a:lnSpc>
                <a:spcPct val="98750"/>
              </a:lnSpc>
              <a:spcBef>
                <a:spcPts val="0"/>
              </a:spcBef>
              <a:spcAft>
                <a:spcPts val="0"/>
              </a:spcAft>
              <a:buClr>
                <a:schemeClr val="dk1"/>
              </a:buClr>
              <a:buSzPts val="2400"/>
              <a:buFont typeface="Arial"/>
              <a:buNone/>
            </a:pPr>
            <a:r>
              <a:rPr lang="uk-UA" sz="1600" b="1" i="0" u="none" strike="noStrike" cap="none">
                <a:solidFill>
                  <a:schemeClr val="lt1"/>
                </a:solidFill>
                <a:latin typeface="Exo 2"/>
                <a:ea typeface="Exo 2"/>
                <a:cs typeface="Exo 2"/>
                <a:sym typeface="Exo 2"/>
              </a:rPr>
              <a:t>Про</a:t>
            </a:r>
            <a:r>
              <a:rPr lang="uk-UA" sz="1600" b="1">
                <a:solidFill>
                  <a:schemeClr val="lt1"/>
                </a:solidFill>
                <a:latin typeface="Exo 2"/>
                <a:ea typeface="Exo 2"/>
                <a:cs typeface="Exo 2"/>
                <a:sym typeface="Exo 2"/>
              </a:rPr>
              <a:t>є</a:t>
            </a:r>
            <a:r>
              <a:rPr lang="uk-UA" sz="1600" b="1" i="0" u="none" strike="noStrike" cap="none">
                <a:solidFill>
                  <a:schemeClr val="lt1"/>
                </a:solidFill>
                <a:latin typeface="Exo 2"/>
                <a:ea typeface="Exo 2"/>
                <a:cs typeface="Exo 2"/>
                <a:sym typeface="Exo 2"/>
              </a:rPr>
              <a:t>ктування та будівництво дахових СЕС</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056f2930a7_0_196"/>
          <p:cNvSpPr txBox="1">
            <a:spLocks noGrp="1"/>
          </p:cNvSpPr>
          <p:nvPr>
            <p:ph type="title" idx="4294967295"/>
          </p:nvPr>
        </p:nvSpPr>
        <p:spPr>
          <a:xfrm>
            <a:off x="722350" y="757450"/>
            <a:ext cx="11195700"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2100"/>
              <a:t>Перед початком проєктування перевірте чи наявні в Замовника документи, що посвідчують право власності чи користування будівлею, на якій буде споруджено дахову СЕС.</a:t>
            </a:r>
            <a:endParaRPr sz="2100"/>
          </a:p>
        </p:txBody>
      </p:sp>
      <p:sp>
        <p:nvSpPr>
          <p:cNvPr id="95" name="Google Shape;95;g3056f2930a7_0_196"/>
          <p:cNvSpPr/>
          <p:nvPr/>
        </p:nvSpPr>
        <p:spPr>
          <a:xfrm>
            <a:off x="963175" y="1593850"/>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1.</a:t>
            </a:r>
            <a:endParaRPr sz="3700" b="1" i="0" u="none" strike="noStrike" cap="none">
              <a:solidFill>
                <a:schemeClr val="lt1"/>
              </a:solidFill>
              <a:latin typeface="Exo 2"/>
              <a:ea typeface="Exo 2"/>
              <a:cs typeface="Exo 2"/>
              <a:sym typeface="Exo 2"/>
            </a:endParaRPr>
          </a:p>
        </p:txBody>
      </p:sp>
      <p:sp>
        <p:nvSpPr>
          <p:cNvPr id="96" name="Google Shape;96;g3056f2930a7_0_196"/>
          <p:cNvSpPr/>
          <p:nvPr/>
        </p:nvSpPr>
        <p:spPr>
          <a:xfrm>
            <a:off x="963175" y="2788751"/>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2.</a:t>
            </a:r>
            <a:endParaRPr sz="3700" b="1" i="0" u="none" strike="noStrike" cap="none">
              <a:solidFill>
                <a:schemeClr val="lt1"/>
              </a:solidFill>
              <a:latin typeface="Exo 2"/>
              <a:ea typeface="Exo 2"/>
              <a:cs typeface="Exo 2"/>
              <a:sym typeface="Exo 2"/>
            </a:endParaRPr>
          </a:p>
        </p:txBody>
      </p:sp>
      <p:sp>
        <p:nvSpPr>
          <p:cNvPr id="97" name="Google Shape;97;g3056f2930a7_0_196"/>
          <p:cNvSpPr/>
          <p:nvPr/>
        </p:nvSpPr>
        <p:spPr>
          <a:xfrm>
            <a:off x="963175" y="3983653"/>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3.</a:t>
            </a:r>
            <a:endParaRPr sz="3700" b="1" i="0" u="none" strike="noStrike" cap="none">
              <a:solidFill>
                <a:schemeClr val="lt1"/>
              </a:solidFill>
              <a:latin typeface="Exo 2"/>
              <a:ea typeface="Exo 2"/>
              <a:cs typeface="Exo 2"/>
              <a:sym typeface="Exo 2"/>
            </a:endParaRPr>
          </a:p>
        </p:txBody>
      </p:sp>
      <p:sp>
        <p:nvSpPr>
          <p:cNvPr id="98" name="Google Shape;98;g3056f2930a7_0_196"/>
          <p:cNvSpPr txBox="1"/>
          <p:nvPr/>
        </p:nvSpPr>
        <p:spPr>
          <a:xfrm>
            <a:off x="2200500" y="1793350"/>
            <a:ext cx="7644600"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Право власності/користування будівлею має бути зареєстроване в Державному реєстрі речових прав на нерухоме майно.</a:t>
            </a:r>
            <a:endParaRPr sz="1700" b="0" i="0" u="none" strike="noStrike" cap="none">
              <a:solidFill>
                <a:schemeClr val="dk1"/>
              </a:solidFill>
              <a:latin typeface="Roboto Light"/>
              <a:ea typeface="Roboto Light"/>
              <a:cs typeface="Roboto Light"/>
              <a:sym typeface="Roboto Light"/>
            </a:endParaRPr>
          </a:p>
        </p:txBody>
      </p:sp>
      <p:sp>
        <p:nvSpPr>
          <p:cNvPr id="99" name="Google Shape;99;g3056f2930a7_0_196"/>
          <p:cNvSpPr txBox="1"/>
          <p:nvPr/>
        </p:nvSpPr>
        <p:spPr>
          <a:xfrm>
            <a:off x="2200500" y="2996375"/>
            <a:ext cx="7644600"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Якщо Замовник будівництва та власник будівлі – це різні юридичні особи, то необхідна згода власника будівлі на монтаж дахової СЕС. </a:t>
            </a:r>
            <a:endParaRPr sz="1700" b="0" i="0" u="none" strike="noStrike" cap="none">
              <a:solidFill>
                <a:schemeClr val="dk1"/>
              </a:solidFill>
              <a:latin typeface="Roboto Light"/>
              <a:ea typeface="Roboto Light"/>
              <a:cs typeface="Roboto Light"/>
              <a:sym typeface="Roboto Light"/>
            </a:endParaRPr>
          </a:p>
        </p:txBody>
      </p:sp>
      <p:sp>
        <p:nvSpPr>
          <p:cNvPr id="100" name="Google Shape;100;g3056f2930a7_0_196"/>
          <p:cNvSpPr txBox="1"/>
          <p:nvPr/>
        </p:nvSpPr>
        <p:spPr>
          <a:xfrm>
            <a:off x="2200500" y="4183150"/>
            <a:ext cx="7644600"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Будівля, на якій монтується дахова СЕС не повинна бути в заставі/іпотеці (або має бути отримана згода від іпотекодержателя). </a:t>
            </a:r>
            <a:endParaRPr sz="1700" b="0" i="0" u="none" strike="noStrike" cap="none">
              <a:solidFill>
                <a:schemeClr val="dk1"/>
              </a:solidFill>
              <a:latin typeface="Roboto Light"/>
              <a:ea typeface="Roboto Light"/>
              <a:cs typeface="Roboto Light"/>
              <a:sym typeface="Roboto Light"/>
            </a:endParaRPr>
          </a:p>
        </p:txBody>
      </p:sp>
      <p:sp>
        <p:nvSpPr>
          <p:cNvPr id="101" name="Google Shape;101;g3056f2930a7_0_196"/>
          <p:cNvSpPr/>
          <p:nvPr/>
        </p:nvSpPr>
        <p:spPr>
          <a:xfrm>
            <a:off x="-650" y="5260250"/>
            <a:ext cx="12192000" cy="16050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02" name="Google Shape;102;g3056f2930a7_0_196"/>
          <p:cNvSpPr txBox="1"/>
          <p:nvPr/>
        </p:nvSpPr>
        <p:spPr>
          <a:xfrm>
            <a:off x="1092700" y="54263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наступній папці Ви знайдете приклад рішення органу місцевого самоврядування щодо передачі будівлі в оперативне управління. </a:t>
            </a:r>
            <a:r>
              <a:rPr lang="uk-UA" b="1">
                <a:solidFill>
                  <a:schemeClr val="lt1"/>
                </a:solidFill>
                <a:latin typeface="Roboto"/>
                <a:ea typeface="Roboto"/>
                <a:cs typeface="Roboto"/>
                <a:sym typeface="Roboto"/>
              </a:rPr>
              <a:t>Проте зверніть увагу, що для кожного об’єкта існує окремий документ, що посвідчує право власності.</a:t>
            </a:r>
            <a:r>
              <a:rPr lang="uk-UA" b="1" i="0" u="none" strike="noStrike" cap="none">
                <a:solidFill>
                  <a:schemeClr val="lt1"/>
                </a:solidFill>
                <a:latin typeface="Roboto"/>
                <a:ea typeface="Roboto"/>
                <a:cs typeface="Roboto"/>
                <a:sym typeface="Roboto"/>
              </a:rPr>
              <a:t> </a:t>
            </a:r>
            <a:endParaRPr b="1" i="0" u="none" strike="noStrike" cap="none">
              <a:solidFill>
                <a:schemeClr val="lt1"/>
              </a:solidFill>
              <a:latin typeface="Roboto"/>
              <a:ea typeface="Roboto"/>
              <a:cs typeface="Roboto"/>
              <a:sym typeface="Roboto"/>
            </a:endParaRPr>
          </a:p>
        </p:txBody>
      </p:sp>
      <p:pic>
        <p:nvPicPr>
          <p:cNvPr id="103" name="Google Shape;103;g3056f2930a7_0_196"/>
          <p:cNvPicPr preferRelativeResize="0"/>
          <p:nvPr/>
        </p:nvPicPr>
        <p:blipFill rotWithShape="1">
          <a:blip r:embed="rId3">
            <a:alphaModFix/>
          </a:blip>
          <a:srcRect/>
          <a:stretch/>
        </p:blipFill>
        <p:spPr>
          <a:xfrm>
            <a:off x="1217351" y="6129226"/>
            <a:ext cx="530700" cy="419825"/>
          </a:xfrm>
          <a:prstGeom prst="rect">
            <a:avLst/>
          </a:prstGeom>
          <a:noFill/>
          <a:ln>
            <a:noFill/>
          </a:ln>
        </p:spPr>
      </p:pic>
      <p:sp>
        <p:nvSpPr>
          <p:cNvPr id="104" name="Google Shape;104;g3056f2930a7_0_196"/>
          <p:cNvSpPr txBox="1"/>
          <p:nvPr/>
        </p:nvSpPr>
        <p:spPr>
          <a:xfrm>
            <a:off x="1866350" y="61292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Документи, що посвідчують право власності користування будівлею чи спорудою.</a:t>
            </a:r>
            <a:endParaRPr sz="1400" b="0" i="1" u="sng" strike="noStrike" cap="none">
              <a:solidFill>
                <a:schemeClr val="lt1"/>
              </a:solidFill>
              <a:latin typeface="Roboto Light"/>
              <a:ea typeface="Roboto Light"/>
              <a:cs typeface="Roboto Light"/>
              <a:sym typeface="Roboto Light"/>
            </a:endParaRPr>
          </a:p>
        </p:txBody>
      </p:sp>
      <p:sp>
        <p:nvSpPr>
          <p:cNvPr id="105" name="Google Shape;105;g3056f2930a7_0_196"/>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06" name="Google Shape;106;g3056f2930a7_0_196"/>
          <p:cNvSpPr txBox="1"/>
          <p:nvPr/>
        </p:nvSpPr>
        <p:spPr>
          <a:xfrm>
            <a:off x="760724" y="52750"/>
            <a:ext cx="11052047" cy="462600"/>
          </a:xfrm>
          <a:prstGeom prst="rect">
            <a:avLst/>
          </a:prstGeom>
          <a:noFill/>
          <a:ln>
            <a:noFill/>
          </a:ln>
        </p:spPr>
        <p:txBody>
          <a:bodyPr spcFirstLastPara="1" wrap="square" lIns="91425" tIns="91425" rIns="91425" bIns="91425" anchor="t" anchorCtr="0">
            <a:noAutofit/>
          </a:bodyPr>
          <a:lstStyle/>
          <a:p>
            <a:pPr marL="12700" marR="5080" lvl="0" indent="0" algn="l" rtl="0">
              <a:lnSpc>
                <a:spcPct val="98750"/>
              </a:lnSpc>
              <a:spcBef>
                <a:spcPts val="0"/>
              </a:spcBef>
              <a:spcAft>
                <a:spcPts val="0"/>
              </a:spcAft>
              <a:buClr>
                <a:schemeClr val="dk1"/>
              </a:buClr>
              <a:buSzPts val="2400"/>
              <a:buFont typeface="Arial"/>
              <a:buNone/>
            </a:pPr>
            <a:r>
              <a:rPr lang="uk-UA" sz="1600" b="1" i="0" u="none" strike="noStrike" cap="none">
                <a:solidFill>
                  <a:schemeClr val="lt1"/>
                </a:solidFill>
                <a:latin typeface="Exo 2"/>
                <a:ea typeface="Exo 2"/>
                <a:cs typeface="Exo 2"/>
                <a:sym typeface="Exo 2"/>
              </a:rPr>
              <a:t>Наявність документів, що посвідчують право власності/користування будівлею, на якій монтується СЕС</a:t>
            </a:r>
            <a:endParaRPr sz="16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500"/>
              <a:buFont typeface="Arial"/>
              <a:buNone/>
            </a:pPr>
            <a:endParaRPr sz="500" b="1" i="0" u="none" strike="noStrike" cap="none">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056f2930a7_0_232"/>
          <p:cNvSpPr txBox="1">
            <a:spLocks noGrp="1"/>
          </p:cNvSpPr>
          <p:nvPr>
            <p:ph type="title" idx="4294967295"/>
          </p:nvPr>
        </p:nvSpPr>
        <p:spPr>
          <a:xfrm>
            <a:off x="364950" y="735463"/>
            <a:ext cx="11462100" cy="594300"/>
          </a:xfrm>
          <a:prstGeom prst="rect">
            <a:avLst/>
          </a:prstGeom>
          <a:noFill/>
          <a:ln>
            <a:noFill/>
          </a:ln>
        </p:spPr>
        <p:txBody>
          <a:bodyPr spcFirstLastPara="1" wrap="square" lIns="91425" tIns="45700" rIns="91425" bIns="45700" anchor="ctr" anchorCtr="0">
            <a:noAutofit/>
          </a:bodyPr>
          <a:lstStyle/>
          <a:p>
            <a:pPr marL="12700" marR="5080" lvl="0" indent="0" algn="ctr" rtl="0">
              <a:lnSpc>
                <a:spcPct val="98750"/>
              </a:lnSpc>
              <a:spcBef>
                <a:spcPts val="0"/>
              </a:spcBef>
              <a:spcAft>
                <a:spcPts val="0"/>
              </a:spcAft>
              <a:buClr>
                <a:schemeClr val="dk1"/>
              </a:buClr>
              <a:buSzPts val="4400"/>
              <a:buFont typeface="Arial"/>
              <a:buNone/>
            </a:pPr>
            <a:r>
              <a:rPr lang="uk-UA" sz="2100"/>
              <a:t>Проєктування та будівництво дахових СЕС здійснюється </a:t>
            </a:r>
            <a:br>
              <a:rPr lang="uk-UA" sz="2100"/>
            </a:br>
            <a:r>
              <a:rPr lang="uk-UA" sz="2100"/>
              <a:t>власниками або користувачами будівель у такому порядку:</a:t>
            </a:r>
            <a:endParaRPr sz="2100"/>
          </a:p>
        </p:txBody>
      </p:sp>
      <p:sp>
        <p:nvSpPr>
          <p:cNvPr id="113" name="Google Shape;113;g3056f2930a7_0_232"/>
          <p:cNvSpPr/>
          <p:nvPr/>
        </p:nvSpPr>
        <p:spPr>
          <a:xfrm>
            <a:off x="805950" y="1607400"/>
            <a:ext cx="10580100" cy="8796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0" i="0" u="none" strike="noStrike" cap="none">
                <a:solidFill>
                  <a:schemeClr val="lt1"/>
                </a:solidFill>
                <a:latin typeface="Roboto Light"/>
                <a:ea typeface="Roboto Light"/>
                <a:cs typeface="Roboto Light"/>
                <a:sym typeface="Roboto Light"/>
              </a:rPr>
              <a:t>Для про</a:t>
            </a:r>
            <a:r>
              <a:rPr lang="uk-UA">
                <a:solidFill>
                  <a:schemeClr val="lt1"/>
                </a:solidFill>
                <a:latin typeface="Roboto Light"/>
                <a:ea typeface="Roboto Light"/>
                <a:cs typeface="Roboto Light"/>
                <a:sym typeface="Roboto Light"/>
              </a:rPr>
              <a:t>є</a:t>
            </a:r>
            <a:r>
              <a:rPr lang="uk-UA" sz="1400" b="0" i="0" u="none" strike="noStrike" cap="none">
                <a:solidFill>
                  <a:schemeClr val="lt1"/>
                </a:solidFill>
                <a:latin typeface="Roboto Light"/>
                <a:ea typeface="Roboto Light"/>
                <a:cs typeface="Roboto Light"/>
                <a:sym typeface="Roboto Light"/>
              </a:rPr>
              <a:t>ктування кожного об’єкта будівництва необхідно отримувати містобудівні умови та </a:t>
            </a:r>
            <a:br>
              <a:rPr lang="uk-UA" sz="1400" b="0" i="0" u="none" strike="noStrike" cap="none">
                <a:solidFill>
                  <a:schemeClr val="lt1"/>
                </a:solidFill>
                <a:latin typeface="Roboto Light"/>
                <a:ea typeface="Roboto Light"/>
                <a:cs typeface="Roboto Light"/>
                <a:sym typeface="Roboto Light"/>
              </a:rPr>
            </a:br>
            <a:r>
              <a:rPr lang="uk-UA" sz="1400" b="0" i="0" u="none" strike="noStrike" cap="none">
                <a:solidFill>
                  <a:schemeClr val="lt1"/>
                </a:solidFill>
                <a:latin typeface="Roboto Light"/>
                <a:ea typeface="Roboto Light"/>
                <a:cs typeface="Roboto Light"/>
                <a:sym typeface="Roboto Light"/>
              </a:rPr>
              <a:t>обмеження земельної ділянки (стаття 29 Закону України «Про регулювання містобудівної діяльності»). </a:t>
            </a:r>
            <a:endParaRPr sz="1400" b="0" i="0" u="none" strike="noStrike" cap="none">
              <a:solidFill>
                <a:schemeClr val="lt1"/>
              </a:solidFill>
              <a:latin typeface="Roboto Light"/>
              <a:ea typeface="Roboto Light"/>
              <a:cs typeface="Roboto Light"/>
              <a:sym typeface="Roboto Light"/>
            </a:endParaRPr>
          </a:p>
        </p:txBody>
      </p:sp>
      <p:sp>
        <p:nvSpPr>
          <p:cNvPr id="114" name="Google Shape;114;g3056f2930a7_0_232"/>
          <p:cNvSpPr/>
          <p:nvPr/>
        </p:nvSpPr>
        <p:spPr>
          <a:xfrm>
            <a:off x="805950" y="2601302"/>
            <a:ext cx="10580100" cy="6897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0" i="0" u="none" strike="noStrike" cap="none">
                <a:solidFill>
                  <a:schemeClr val="lt1"/>
                </a:solidFill>
                <a:latin typeface="Roboto Light"/>
                <a:ea typeface="Roboto Light"/>
                <a:cs typeface="Roboto Light"/>
                <a:sym typeface="Roboto Light"/>
              </a:rPr>
              <a:t>Однак, якщо Ви будуєте саме дахову СЕС, Ви можете не отримувати Містобудівні умови та обмеження. </a:t>
            </a:r>
            <a:endParaRPr sz="1400" b="0" i="0" u="none" strike="noStrike" cap="none">
              <a:solidFill>
                <a:schemeClr val="lt1"/>
              </a:solidFill>
              <a:latin typeface="Roboto Light"/>
              <a:ea typeface="Roboto Light"/>
              <a:cs typeface="Roboto Light"/>
              <a:sym typeface="Roboto Light"/>
            </a:endParaRPr>
          </a:p>
        </p:txBody>
      </p:sp>
      <p:sp>
        <p:nvSpPr>
          <p:cNvPr id="115" name="Google Shape;115;g3056f2930a7_0_232"/>
          <p:cNvSpPr/>
          <p:nvPr/>
        </p:nvSpPr>
        <p:spPr>
          <a:xfrm>
            <a:off x="805950" y="3405300"/>
            <a:ext cx="10580100" cy="10305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0" i="0" u="none" strike="noStrike" cap="none">
                <a:solidFill>
                  <a:schemeClr val="lt1"/>
                </a:solidFill>
                <a:latin typeface="Roboto Light"/>
                <a:ea typeface="Roboto Light"/>
                <a:cs typeface="Roboto Light"/>
                <a:sym typeface="Roboto Light"/>
              </a:rPr>
              <a:t>Для того, щоб у Вас було підтвердження, що містобудівні умови та обмеження для Вашого об’єкта не надаються, </a:t>
            </a:r>
            <a:br>
              <a:rPr lang="uk-UA" sz="1400" b="0" i="0" u="none" strike="noStrike" cap="none">
                <a:solidFill>
                  <a:schemeClr val="lt1"/>
                </a:solidFill>
                <a:latin typeface="Roboto Light"/>
                <a:ea typeface="Roboto Light"/>
                <a:cs typeface="Roboto Light"/>
                <a:sym typeface="Roboto Light"/>
              </a:rPr>
            </a:br>
            <a:r>
              <a:rPr lang="uk-UA" sz="1400" b="0" i="0" u="none" strike="noStrike" cap="none">
                <a:solidFill>
                  <a:schemeClr val="lt1"/>
                </a:solidFill>
                <a:latin typeface="Roboto Light"/>
                <a:ea typeface="Roboto Light"/>
                <a:cs typeface="Roboto Light"/>
                <a:sym typeface="Roboto Light"/>
              </a:rPr>
              <a:t>Вам потрібно звернутися до місцевого органу містобудування та архітектури для отримання відповідного підтвердження (</a:t>
            </a:r>
            <a:r>
              <a:rPr lang="uk-UA">
                <a:solidFill>
                  <a:schemeClr val="lt1"/>
                </a:solidFill>
                <a:latin typeface="Roboto Light"/>
                <a:ea typeface="Roboto Light"/>
                <a:cs typeface="Roboto Light"/>
                <a:sym typeface="Roboto Light"/>
              </a:rPr>
              <a:t>л</a:t>
            </a:r>
            <a:r>
              <a:rPr lang="uk-UA" sz="1400" b="0" i="0" u="none" strike="noStrike" cap="none">
                <a:solidFill>
                  <a:schemeClr val="lt1"/>
                </a:solidFill>
                <a:latin typeface="Roboto Light"/>
                <a:ea typeface="Roboto Light"/>
                <a:cs typeface="Roboto Light"/>
                <a:sym typeface="Roboto Light"/>
              </a:rPr>
              <a:t>иста).</a:t>
            </a:r>
            <a:endParaRPr sz="1400" b="0" i="0" u="none" strike="noStrike" cap="none">
              <a:solidFill>
                <a:schemeClr val="lt1"/>
              </a:solidFill>
              <a:latin typeface="Roboto Light"/>
              <a:ea typeface="Roboto Light"/>
              <a:cs typeface="Roboto Light"/>
              <a:sym typeface="Roboto Light"/>
            </a:endParaRPr>
          </a:p>
        </p:txBody>
      </p:sp>
      <p:sp>
        <p:nvSpPr>
          <p:cNvPr id="116" name="Google Shape;116;g3056f2930a7_0_232"/>
          <p:cNvSpPr/>
          <p:nvPr/>
        </p:nvSpPr>
        <p:spPr>
          <a:xfrm>
            <a:off x="805950" y="4544564"/>
            <a:ext cx="10580100" cy="10305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uk-UA" sz="1400" b="0" i="0" u="none" strike="noStrike" cap="none">
                <a:solidFill>
                  <a:schemeClr val="lt1"/>
                </a:solidFill>
                <a:latin typeface="Roboto Light"/>
                <a:ea typeface="Roboto Light"/>
                <a:cs typeface="Roboto Light"/>
                <a:sym typeface="Roboto Light"/>
              </a:rPr>
              <a:t>У наступній папці Ви знайдете приклад такого листа. </a:t>
            </a:r>
            <a:br>
              <a:rPr lang="uk-UA" sz="1400" b="0" i="0" u="none" strike="noStrike" cap="none">
                <a:solidFill>
                  <a:schemeClr val="lt1"/>
                </a:solidFill>
                <a:latin typeface="Roboto Light"/>
                <a:ea typeface="Roboto Light"/>
                <a:cs typeface="Roboto Light"/>
                <a:sym typeface="Roboto Light"/>
              </a:rPr>
            </a:br>
            <a:r>
              <a:rPr lang="uk-UA" sz="1400" b="1" i="0" u="none" strike="noStrike" cap="none">
                <a:solidFill>
                  <a:schemeClr val="lt1"/>
                </a:solidFill>
                <a:latin typeface="Roboto"/>
                <a:ea typeface="Roboto"/>
                <a:cs typeface="Roboto"/>
                <a:sym typeface="Roboto"/>
              </a:rPr>
              <a:t>Лист про те, що МБУО не надаються має бути зареєстрований в Єдиній державній електронній системі в сфері будівництва (ЄДЕССБ)</a:t>
            </a:r>
            <a:r>
              <a:rPr lang="uk-UA" b="1">
                <a:solidFill>
                  <a:schemeClr val="lt1"/>
                </a:solidFill>
                <a:latin typeface="Roboto"/>
                <a:ea typeface="Roboto"/>
                <a:cs typeface="Roboto"/>
                <a:sym typeface="Roboto"/>
              </a:rPr>
              <a:t> і </a:t>
            </a:r>
            <a:r>
              <a:rPr lang="uk-UA" sz="1400" b="1" i="0" u="none" strike="noStrike" cap="none">
                <a:solidFill>
                  <a:schemeClr val="lt1"/>
                </a:solidFill>
                <a:latin typeface="Roboto"/>
                <a:ea typeface="Roboto"/>
                <a:cs typeface="Roboto"/>
                <a:sym typeface="Roboto"/>
              </a:rPr>
              <a:t>повинен містити реєстраційний номер </a:t>
            </a:r>
            <a:r>
              <a:rPr lang="uk-UA" b="1">
                <a:solidFill>
                  <a:schemeClr val="lt1"/>
                </a:solidFill>
                <a:latin typeface="Roboto"/>
                <a:ea typeface="Roboto"/>
                <a:cs typeface="Roboto"/>
                <a:sym typeface="Roboto"/>
              </a:rPr>
              <a:t>і</a:t>
            </a:r>
            <a:r>
              <a:rPr lang="uk-UA" sz="1400" b="1" i="0" u="none" strike="noStrike" cap="none">
                <a:solidFill>
                  <a:schemeClr val="lt1"/>
                </a:solidFill>
                <a:latin typeface="Roboto"/>
                <a:ea typeface="Roboto"/>
                <a:cs typeface="Roboto"/>
                <a:sym typeface="Roboto"/>
              </a:rPr>
              <a:t> QR-код.</a:t>
            </a:r>
            <a:endParaRPr sz="1400" b="1" i="0" u="none" strike="noStrike" cap="none">
              <a:solidFill>
                <a:schemeClr val="lt1"/>
              </a:solidFill>
              <a:latin typeface="Roboto"/>
              <a:ea typeface="Roboto"/>
              <a:cs typeface="Roboto"/>
              <a:sym typeface="Roboto"/>
            </a:endParaRPr>
          </a:p>
        </p:txBody>
      </p:sp>
      <p:sp>
        <p:nvSpPr>
          <p:cNvPr id="117" name="Google Shape;117;g3056f2930a7_0_232"/>
          <p:cNvSpPr/>
          <p:nvPr/>
        </p:nvSpPr>
        <p:spPr>
          <a:xfrm>
            <a:off x="-650" y="5834750"/>
            <a:ext cx="12192000" cy="10305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pic>
        <p:nvPicPr>
          <p:cNvPr id="118" name="Google Shape;118;g3056f2930a7_0_232"/>
          <p:cNvPicPr preferRelativeResize="0"/>
          <p:nvPr/>
        </p:nvPicPr>
        <p:blipFill rotWithShape="1">
          <a:blip r:embed="rId3">
            <a:alphaModFix/>
          </a:blip>
          <a:srcRect/>
          <a:stretch/>
        </p:blipFill>
        <p:spPr>
          <a:xfrm>
            <a:off x="1088001" y="6129226"/>
            <a:ext cx="530700" cy="419825"/>
          </a:xfrm>
          <a:prstGeom prst="rect">
            <a:avLst/>
          </a:prstGeom>
          <a:noFill/>
          <a:ln>
            <a:noFill/>
          </a:ln>
        </p:spPr>
      </p:pic>
      <p:sp>
        <p:nvSpPr>
          <p:cNvPr id="119" name="Google Shape;119;g3056f2930a7_0_232"/>
          <p:cNvSpPr txBox="1"/>
          <p:nvPr/>
        </p:nvSpPr>
        <p:spPr>
          <a:xfrm>
            <a:off x="1737000" y="61292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Лист від органу містобудування та архітектури про те, що містобудівні умови та обмеження не видаються.</a:t>
            </a:r>
            <a:endParaRPr sz="1400" b="0" i="1" u="sng" strike="noStrike" cap="none">
              <a:solidFill>
                <a:schemeClr val="lt1"/>
              </a:solidFill>
              <a:latin typeface="Roboto Light"/>
              <a:ea typeface="Roboto Light"/>
              <a:cs typeface="Roboto Light"/>
              <a:sym typeface="Roboto Light"/>
            </a:endParaRPr>
          </a:p>
        </p:txBody>
      </p:sp>
      <p:sp>
        <p:nvSpPr>
          <p:cNvPr id="120" name="Google Shape;120;g3056f2930a7_0_232"/>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21" name="Google Shape;121;g3056f2930a7_0_232"/>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Містобудівні умови та обмеження</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056f2930a7_0_250"/>
          <p:cNvSpPr txBox="1">
            <a:spLocks noGrp="1"/>
          </p:cNvSpPr>
          <p:nvPr>
            <p:ph type="title" idx="4294967295"/>
          </p:nvPr>
        </p:nvSpPr>
        <p:spPr>
          <a:xfrm>
            <a:off x="791050" y="702613"/>
            <a:ext cx="11195700"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2100"/>
              <a:t>Для проєктування кожного об’єкта будівництва необхідно отримувати технічні умови (стаття 30 Закону України «Про регулювання містобудівної діяльності»).</a:t>
            </a:r>
            <a:endParaRPr sz="2100"/>
          </a:p>
        </p:txBody>
      </p:sp>
      <p:sp>
        <p:nvSpPr>
          <p:cNvPr id="127" name="Google Shape;127;g3056f2930a7_0_250"/>
          <p:cNvSpPr/>
          <p:nvPr/>
        </p:nvSpPr>
        <p:spPr>
          <a:xfrm>
            <a:off x="833825" y="1587038"/>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1.</a:t>
            </a:r>
            <a:endParaRPr sz="3700" b="1" i="0" u="none" strike="noStrike" cap="none">
              <a:solidFill>
                <a:schemeClr val="lt1"/>
              </a:solidFill>
              <a:latin typeface="Exo 2"/>
              <a:ea typeface="Exo 2"/>
              <a:cs typeface="Exo 2"/>
              <a:sym typeface="Exo 2"/>
            </a:endParaRPr>
          </a:p>
        </p:txBody>
      </p:sp>
      <p:sp>
        <p:nvSpPr>
          <p:cNvPr id="128" name="Google Shape;128;g3056f2930a7_0_250"/>
          <p:cNvSpPr/>
          <p:nvPr/>
        </p:nvSpPr>
        <p:spPr>
          <a:xfrm>
            <a:off x="833825" y="2781938"/>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2.</a:t>
            </a:r>
            <a:endParaRPr sz="3700" b="1" i="0" u="none" strike="noStrike" cap="none">
              <a:solidFill>
                <a:schemeClr val="lt1"/>
              </a:solidFill>
              <a:latin typeface="Exo 2"/>
              <a:ea typeface="Exo 2"/>
              <a:cs typeface="Exo 2"/>
              <a:sym typeface="Exo 2"/>
            </a:endParaRPr>
          </a:p>
        </p:txBody>
      </p:sp>
      <p:sp>
        <p:nvSpPr>
          <p:cNvPr id="129" name="Google Shape;129;g3056f2930a7_0_250"/>
          <p:cNvSpPr/>
          <p:nvPr/>
        </p:nvSpPr>
        <p:spPr>
          <a:xfrm>
            <a:off x="833825" y="3976841"/>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3.</a:t>
            </a:r>
            <a:endParaRPr sz="3700" b="1" i="0" u="none" strike="noStrike" cap="none">
              <a:solidFill>
                <a:schemeClr val="lt1"/>
              </a:solidFill>
              <a:latin typeface="Exo 2"/>
              <a:ea typeface="Exo 2"/>
              <a:cs typeface="Exo 2"/>
              <a:sym typeface="Exo 2"/>
            </a:endParaRPr>
          </a:p>
        </p:txBody>
      </p:sp>
      <p:sp>
        <p:nvSpPr>
          <p:cNvPr id="130" name="Google Shape;130;g3056f2930a7_0_250"/>
          <p:cNvSpPr txBox="1"/>
          <p:nvPr/>
        </p:nvSpPr>
        <p:spPr>
          <a:xfrm>
            <a:off x="2071150" y="1786538"/>
            <a:ext cx="9915600" cy="594300"/>
          </a:xfrm>
          <a:prstGeom prst="rect">
            <a:avLst/>
          </a:prstGeom>
          <a:noFill/>
          <a:ln>
            <a:noFill/>
          </a:ln>
        </p:spPr>
        <p:txBody>
          <a:bodyPr spcFirstLastPara="1" wrap="square" lIns="91425" tIns="91425" rIns="91425" bIns="91425" anchor="ctr" anchorCtr="0">
            <a:noAutofit/>
          </a:bodyPr>
          <a:lstStyle/>
          <a:p>
            <a:pPr marL="0" lvl="0" indent="0" algn="l" rtl="0">
              <a:lnSpc>
                <a:spcPct val="107916"/>
              </a:lnSpc>
              <a:spcBef>
                <a:spcPts val="0"/>
              </a:spcBef>
              <a:spcAft>
                <a:spcPts val="0"/>
              </a:spcAft>
              <a:buNone/>
            </a:pPr>
            <a:r>
              <a:rPr lang="uk-UA" sz="1700">
                <a:solidFill>
                  <a:schemeClr val="dk1"/>
                </a:solidFill>
                <a:latin typeface="Roboto Light"/>
                <a:ea typeface="Roboto Light"/>
                <a:cs typeface="Roboto Light"/>
                <a:sym typeface="Roboto Light"/>
              </a:rPr>
              <a:t>Якщо Ваш об’єкт потребує підключення до зовнішніх інженерних мереж (електропостачання, водопостачання, водовідведення, теплопостачання, газопостачання, дощова каналізація), то Вам необхідно отримати Технічні умови на підключення до таких інженерних мереж.</a:t>
            </a:r>
            <a:endParaRPr sz="1700" i="0" u="none" strike="noStrike" cap="none">
              <a:solidFill>
                <a:schemeClr val="dk1"/>
              </a:solidFill>
              <a:latin typeface="Roboto Light"/>
              <a:ea typeface="Roboto Light"/>
              <a:cs typeface="Roboto Light"/>
              <a:sym typeface="Roboto Light"/>
            </a:endParaRPr>
          </a:p>
        </p:txBody>
      </p:sp>
      <p:sp>
        <p:nvSpPr>
          <p:cNvPr id="131" name="Google Shape;131;g3056f2930a7_0_250"/>
          <p:cNvSpPr txBox="1"/>
          <p:nvPr/>
        </p:nvSpPr>
        <p:spPr>
          <a:xfrm>
            <a:off x="2071150" y="2989563"/>
            <a:ext cx="9730990"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Технічні умови отримуються у власників таких інженерних мереж (наприклад</a:t>
            </a:r>
            <a:r>
              <a:rPr lang="uk-UA" sz="1700">
                <a:solidFill>
                  <a:schemeClr val="dk1"/>
                </a:solidFill>
                <a:latin typeface="Roboto Light"/>
                <a:ea typeface="Roboto Light"/>
                <a:cs typeface="Roboto Light"/>
                <a:sym typeface="Roboto Light"/>
              </a:rPr>
              <a:t>,</a:t>
            </a:r>
            <a:r>
              <a:rPr lang="uk-UA" sz="1700" b="0" i="0" u="none" strike="noStrike" cap="none">
                <a:solidFill>
                  <a:schemeClr val="dk1"/>
                </a:solidFill>
                <a:latin typeface="Roboto Light"/>
                <a:ea typeface="Roboto Light"/>
                <a:cs typeface="Roboto Light"/>
                <a:sym typeface="Roboto Light"/>
              </a:rPr>
              <a:t> обленерго, водоканал тощо)</a:t>
            </a:r>
            <a:r>
              <a:rPr lang="uk-UA" sz="1700">
                <a:solidFill>
                  <a:schemeClr val="dk1"/>
                </a:solidFill>
                <a:latin typeface="Roboto Light"/>
                <a:ea typeface="Roboto Light"/>
                <a:cs typeface="Roboto Light"/>
                <a:sym typeface="Roboto Light"/>
              </a:rPr>
              <a:t>.</a:t>
            </a:r>
            <a:endParaRPr sz="1700" b="0" i="0" u="none" strike="noStrike" cap="none">
              <a:solidFill>
                <a:schemeClr val="dk1"/>
              </a:solidFill>
              <a:latin typeface="Roboto Light"/>
              <a:ea typeface="Roboto Light"/>
              <a:cs typeface="Roboto Light"/>
              <a:sym typeface="Roboto Light"/>
            </a:endParaRPr>
          </a:p>
        </p:txBody>
      </p:sp>
      <p:sp>
        <p:nvSpPr>
          <p:cNvPr id="132" name="Google Shape;132;g3056f2930a7_0_250"/>
          <p:cNvSpPr txBox="1"/>
          <p:nvPr/>
        </p:nvSpPr>
        <p:spPr>
          <a:xfrm>
            <a:off x="2071150" y="4176338"/>
            <a:ext cx="9475808"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Якщо Ваш об’єкт не передбачатиме нового підключення до інженерних мереж, необхідно отримати відповідний лист від Генерального про</a:t>
            </a:r>
            <a:r>
              <a:rPr lang="uk-UA" sz="1700">
                <a:solidFill>
                  <a:schemeClr val="dk1"/>
                </a:solidFill>
                <a:latin typeface="Roboto Light"/>
                <a:ea typeface="Roboto Light"/>
                <a:cs typeface="Roboto Light"/>
                <a:sym typeface="Roboto Light"/>
              </a:rPr>
              <a:t>є</a:t>
            </a:r>
            <a:r>
              <a:rPr lang="uk-UA" sz="1700" b="0" i="0" u="none" strike="noStrike" cap="none">
                <a:solidFill>
                  <a:schemeClr val="dk1"/>
                </a:solidFill>
                <a:latin typeface="Roboto Light"/>
                <a:ea typeface="Roboto Light"/>
                <a:cs typeface="Roboto Light"/>
                <a:sym typeface="Roboto Light"/>
              </a:rPr>
              <a:t>ктувальник.</a:t>
            </a:r>
            <a:endParaRPr sz="1700" b="0" i="0" u="none" strike="noStrike" cap="none">
              <a:solidFill>
                <a:schemeClr val="dk1"/>
              </a:solidFill>
              <a:latin typeface="Roboto Light"/>
              <a:ea typeface="Roboto Light"/>
              <a:cs typeface="Roboto Light"/>
              <a:sym typeface="Roboto Light"/>
            </a:endParaRPr>
          </a:p>
        </p:txBody>
      </p:sp>
      <p:sp>
        <p:nvSpPr>
          <p:cNvPr id="133" name="Google Shape;133;g3056f2930a7_0_250"/>
          <p:cNvSpPr/>
          <p:nvPr/>
        </p:nvSpPr>
        <p:spPr>
          <a:xfrm>
            <a:off x="-650" y="5270962"/>
            <a:ext cx="12192000" cy="1594288"/>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34" name="Google Shape;134;g3056f2930a7_0_250"/>
          <p:cNvSpPr txBox="1"/>
          <p:nvPr/>
        </p:nvSpPr>
        <p:spPr>
          <a:xfrm>
            <a:off x="963350" y="54263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0" u="none" strike="noStrike" cap="none">
                <a:solidFill>
                  <a:schemeClr val="lt1"/>
                </a:solidFill>
                <a:latin typeface="Roboto Light"/>
                <a:ea typeface="Roboto Light"/>
                <a:cs typeface="Roboto Light"/>
                <a:sym typeface="Roboto Light"/>
              </a:rPr>
              <a:t>У наступній папці Ви знайдете приклад листа про відсутність потреби в отриманні ТУ. </a:t>
            </a:r>
            <a:br>
              <a:rPr lang="uk-UA" sz="1400" b="0" i="0" u="none" strike="noStrike" cap="none">
                <a:solidFill>
                  <a:schemeClr val="lt1"/>
                </a:solidFill>
                <a:latin typeface="Roboto Light"/>
                <a:ea typeface="Roboto Light"/>
                <a:cs typeface="Roboto Light"/>
                <a:sym typeface="Roboto Light"/>
              </a:rPr>
            </a:br>
            <a:r>
              <a:rPr lang="uk-UA" sz="1400" b="1" i="0" u="none" strike="noStrike" cap="none">
                <a:solidFill>
                  <a:schemeClr val="lt1"/>
                </a:solidFill>
                <a:latin typeface="Roboto"/>
                <a:ea typeface="Roboto"/>
                <a:cs typeface="Roboto"/>
                <a:sym typeface="Roboto"/>
              </a:rPr>
              <a:t>Сканована копія листа має бути завантажена Генеральним про</a:t>
            </a:r>
            <a:r>
              <a:rPr lang="uk-UA" b="1">
                <a:solidFill>
                  <a:schemeClr val="lt1"/>
                </a:solidFill>
                <a:latin typeface="Roboto"/>
                <a:ea typeface="Roboto"/>
                <a:cs typeface="Roboto"/>
                <a:sym typeface="Roboto"/>
              </a:rPr>
              <a:t>є</a:t>
            </a:r>
            <a:r>
              <a:rPr lang="uk-UA" sz="1400" b="1" i="0" u="none" strike="noStrike" cap="none">
                <a:solidFill>
                  <a:schemeClr val="lt1"/>
                </a:solidFill>
                <a:latin typeface="Roboto"/>
                <a:ea typeface="Roboto"/>
                <a:cs typeface="Roboto"/>
                <a:sym typeface="Roboto"/>
              </a:rPr>
              <a:t>ктувальником в ЄДЕССБ в розділ «Технічні умови»! </a:t>
            </a:r>
            <a:endParaRPr sz="1400" b="1" i="0" u="none" strike="noStrike" cap="none">
              <a:solidFill>
                <a:schemeClr val="lt1"/>
              </a:solidFill>
              <a:latin typeface="Roboto"/>
              <a:ea typeface="Roboto"/>
              <a:cs typeface="Roboto"/>
              <a:sym typeface="Roboto"/>
            </a:endParaRPr>
          </a:p>
        </p:txBody>
      </p:sp>
      <p:pic>
        <p:nvPicPr>
          <p:cNvPr id="135" name="Google Shape;135;g3056f2930a7_0_250"/>
          <p:cNvPicPr preferRelativeResize="0"/>
          <p:nvPr/>
        </p:nvPicPr>
        <p:blipFill rotWithShape="1">
          <a:blip r:embed="rId3">
            <a:alphaModFix/>
          </a:blip>
          <a:srcRect/>
          <a:stretch/>
        </p:blipFill>
        <p:spPr>
          <a:xfrm>
            <a:off x="1088001" y="6129226"/>
            <a:ext cx="530700" cy="419825"/>
          </a:xfrm>
          <a:prstGeom prst="rect">
            <a:avLst/>
          </a:prstGeom>
          <a:noFill/>
          <a:ln>
            <a:noFill/>
          </a:ln>
        </p:spPr>
      </p:pic>
      <p:sp>
        <p:nvSpPr>
          <p:cNvPr id="136" name="Google Shape;136;g3056f2930a7_0_250"/>
          <p:cNvSpPr txBox="1"/>
          <p:nvPr/>
        </p:nvSpPr>
        <p:spPr>
          <a:xfrm>
            <a:off x="1737000" y="61292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Технічні умови або лист про</a:t>
            </a:r>
            <a:r>
              <a:rPr lang="uk-UA" i="1" u="sng">
                <a:solidFill>
                  <a:schemeClr val="lt1"/>
                </a:solidFill>
                <a:latin typeface="Roboto Light"/>
                <a:ea typeface="Roboto Light"/>
                <a:cs typeface="Roboto Light"/>
                <a:sym typeface="Roboto Light"/>
              </a:rPr>
              <a:t>є</a:t>
            </a:r>
            <a:r>
              <a:rPr lang="uk-UA" sz="1400" b="0" i="1" u="sng" strike="noStrike" cap="none">
                <a:solidFill>
                  <a:schemeClr val="lt1"/>
                </a:solidFill>
                <a:latin typeface="Roboto Light"/>
                <a:ea typeface="Roboto Light"/>
                <a:cs typeface="Roboto Light"/>
                <a:sym typeface="Roboto Light"/>
              </a:rPr>
              <a:t>ктанта про відсутність потреби.</a:t>
            </a:r>
            <a:endParaRPr sz="1400" b="0" i="1" u="sng" strike="noStrike" cap="none">
              <a:solidFill>
                <a:schemeClr val="lt1"/>
              </a:solidFill>
              <a:latin typeface="Roboto Light"/>
              <a:ea typeface="Roboto Light"/>
              <a:cs typeface="Roboto Light"/>
              <a:sym typeface="Roboto Light"/>
            </a:endParaRPr>
          </a:p>
        </p:txBody>
      </p:sp>
      <p:sp>
        <p:nvSpPr>
          <p:cNvPr id="137" name="Google Shape;137;g3056f2930a7_0_250"/>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38" name="Google Shape;138;g3056f2930a7_0_250"/>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Технічні умови</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056f2930a7_0_289"/>
          <p:cNvSpPr txBox="1">
            <a:spLocks noGrp="1"/>
          </p:cNvSpPr>
          <p:nvPr>
            <p:ph type="title" idx="4294967295"/>
          </p:nvPr>
        </p:nvSpPr>
        <p:spPr>
          <a:xfrm>
            <a:off x="582367" y="1032238"/>
            <a:ext cx="11389894"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ru-RU" sz="2000"/>
              <a:t>Перед виконанням проєктних робіт Замовник на Генеральний проєктувальник повинні скласти та підписати Завдання на проєктування, у якому визначаються основні вимоги до майбутнього об’єкта (дахової СЕС). Завдання на проєктування (сканована копія) завантажується Замовником будівництва в ЄДЕССБ та реєструється в ЄДЕССБ. </a:t>
            </a:r>
            <a:br>
              <a:rPr lang="ru-RU" sz="2000"/>
            </a:br>
            <a:endParaRPr lang="ru-RU" sz="2000"/>
          </a:p>
        </p:txBody>
      </p:sp>
      <p:pic>
        <p:nvPicPr>
          <p:cNvPr id="145" name="Google Shape;145;g3056f2930a7_0_289"/>
          <p:cNvPicPr preferRelativeResize="0"/>
          <p:nvPr/>
        </p:nvPicPr>
        <p:blipFill rotWithShape="1">
          <a:blip r:embed="rId3">
            <a:alphaModFix/>
          </a:blip>
          <a:srcRect/>
          <a:stretch/>
        </p:blipFill>
        <p:spPr>
          <a:xfrm>
            <a:off x="707275" y="1954963"/>
            <a:ext cx="7333243" cy="3681636"/>
          </a:xfrm>
          <a:prstGeom prst="rect">
            <a:avLst/>
          </a:prstGeom>
          <a:noFill/>
          <a:ln>
            <a:noFill/>
          </a:ln>
        </p:spPr>
      </p:pic>
      <p:sp>
        <p:nvSpPr>
          <p:cNvPr id="146" name="Google Shape;146;g3056f2930a7_0_289"/>
          <p:cNvSpPr/>
          <p:nvPr/>
        </p:nvSpPr>
        <p:spPr>
          <a:xfrm>
            <a:off x="-650" y="5448425"/>
            <a:ext cx="12192000" cy="14169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47" name="Google Shape;147;g3056f2930a7_0_289"/>
          <p:cNvSpPr txBox="1"/>
          <p:nvPr/>
        </p:nvSpPr>
        <p:spPr>
          <a:xfrm>
            <a:off x="963350" y="550365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наступній папці Ви знайдете приклад завдання на про</a:t>
            </a:r>
            <a:r>
              <a:rPr lang="uk-UA">
                <a:solidFill>
                  <a:schemeClr val="lt1"/>
                </a:solidFill>
                <a:latin typeface="Roboto Light"/>
                <a:ea typeface="Roboto Light"/>
                <a:cs typeface="Roboto Light"/>
                <a:sym typeface="Roboto Light"/>
              </a:rPr>
              <a:t>є</a:t>
            </a:r>
            <a:r>
              <a:rPr lang="uk-UA" sz="1400" b="0" i="0" u="none" strike="noStrike" cap="none">
                <a:solidFill>
                  <a:schemeClr val="lt1"/>
                </a:solidFill>
                <a:latin typeface="Roboto Light"/>
                <a:ea typeface="Roboto Light"/>
                <a:cs typeface="Roboto Light"/>
                <a:sym typeface="Roboto Light"/>
              </a:rPr>
              <a:t>ктування. </a:t>
            </a:r>
            <a:br>
              <a:rPr lang="uk-UA" sz="1400" b="0" i="0" u="none" strike="noStrike" cap="none">
                <a:solidFill>
                  <a:schemeClr val="lt1"/>
                </a:solidFill>
                <a:latin typeface="Roboto Light"/>
                <a:ea typeface="Roboto Light"/>
                <a:cs typeface="Roboto Light"/>
                <a:sym typeface="Roboto Light"/>
              </a:rPr>
            </a:br>
            <a:r>
              <a:rPr lang="uk-UA" sz="1400" b="1" i="0" u="none" strike="noStrike" cap="none">
                <a:solidFill>
                  <a:schemeClr val="lt1"/>
                </a:solidFill>
                <a:latin typeface="Roboto"/>
                <a:ea typeface="Roboto"/>
                <a:cs typeface="Roboto"/>
                <a:sym typeface="Roboto"/>
              </a:rPr>
              <a:t>Вказаний приклад може бути використаний для заповнення на інших об’єктах. Користуйтеся!</a:t>
            </a:r>
            <a:endParaRPr sz="1400" b="1" i="0" u="none" strike="noStrike" cap="none">
              <a:solidFill>
                <a:schemeClr val="lt1"/>
              </a:solidFill>
              <a:latin typeface="Roboto"/>
              <a:ea typeface="Roboto"/>
              <a:cs typeface="Roboto"/>
              <a:sym typeface="Roboto"/>
            </a:endParaRPr>
          </a:p>
        </p:txBody>
      </p:sp>
      <p:pic>
        <p:nvPicPr>
          <p:cNvPr id="148" name="Google Shape;148;g3056f2930a7_0_289"/>
          <p:cNvPicPr preferRelativeResize="0"/>
          <p:nvPr/>
        </p:nvPicPr>
        <p:blipFill rotWithShape="1">
          <a:blip r:embed="rId4">
            <a:alphaModFix/>
          </a:blip>
          <a:srcRect/>
          <a:stretch/>
        </p:blipFill>
        <p:spPr>
          <a:xfrm>
            <a:off x="1088001" y="6129226"/>
            <a:ext cx="530700" cy="419825"/>
          </a:xfrm>
          <a:prstGeom prst="rect">
            <a:avLst/>
          </a:prstGeom>
          <a:noFill/>
          <a:ln>
            <a:noFill/>
          </a:ln>
        </p:spPr>
      </p:pic>
      <p:sp>
        <p:nvSpPr>
          <p:cNvPr id="149" name="Google Shape;149;g3056f2930a7_0_289"/>
          <p:cNvSpPr txBox="1"/>
          <p:nvPr/>
        </p:nvSpPr>
        <p:spPr>
          <a:xfrm>
            <a:off x="1737000" y="61292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Завдання на про</a:t>
            </a:r>
            <a:r>
              <a:rPr lang="uk-UA" i="1" u="sng">
                <a:solidFill>
                  <a:schemeClr val="lt1"/>
                </a:solidFill>
                <a:latin typeface="Roboto Light"/>
                <a:ea typeface="Roboto Light"/>
                <a:cs typeface="Roboto Light"/>
                <a:sym typeface="Roboto Light"/>
              </a:rPr>
              <a:t>є</a:t>
            </a:r>
            <a:r>
              <a:rPr lang="uk-UA" sz="1400" b="0" i="1" u="sng" strike="noStrike" cap="none">
                <a:solidFill>
                  <a:schemeClr val="lt1"/>
                </a:solidFill>
                <a:latin typeface="Roboto Light"/>
                <a:ea typeface="Roboto Light"/>
                <a:cs typeface="Roboto Light"/>
                <a:sym typeface="Roboto Light"/>
              </a:rPr>
              <a:t>ктування.</a:t>
            </a:r>
            <a:endParaRPr sz="1400" b="0" i="1" u="sng" strike="noStrike" cap="none">
              <a:solidFill>
                <a:schemeClr val="lt1"/>
              </a:solidFill>
              <a:latin typeface="Roboto Light"/>
              <a:ea typeface="Roboto Light"/>
              <a:cs typeface="Roboto Light"/>
              <a:sym typeface="Roboto Light"/>
            </a:endParaRPr>
          </a:p>
        </p:txBody>
      </p:sp>
      <p:sp>
        <p:nvSpPr>
          <p:cNvPr id="150" name="Google Shape;150;g3056f2930a7_0_289"/>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51" name="Google Shape;151;g3056f2930a7_0_289"/>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Завдання на про</a:t>
            </a:r>
            <a:r>
              <a:rPr lang="uk-UA" sz="1600" b="1">
                <a:solidFill>
                  <a:schemeClr val="lt1"/>
                </a:solidFill>
                <a:latin typeface="Exo 2"/>
                <a:ea typeface="Exo 2"/>
                <a:cs typeface="Exo 2"/>
                <a:sym typeface="Exo 2"/>
              </a:rPr>
              <a:t>є</a:t>
            </a:r>
            <a:r>
              <a:rPr lang="uk-UA" sz="1600" b="1" i="0" u="none" strike="noStrike" cap="none">
                <a:solidFill>
                  <a:schemeClr val="lt1"/>
                </a:solidFill>
                <a:latin typeface="Exo 2"/>
                <a:ea typeface="Exo 2"/>
                <a:cs typeface="Exo 2"/>
                <a:sym typeface="Exo 2"/>
              </a:rPr>
              <a:t>ктування</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056f2930a7_0_308"/>
          <p:cNvSpPr txBox="1">
            <a:spLocks noGrp="1"/>
          </p:cNvSpPr>
          <p:nvPr>
            <p:ph type="title" idx="4294967295"/>
          </p:nvPr>
        </p:nvSpPr>
        <p:spPr>
          <a:xfrm>
            <a:off x="593000" y="1170938"/>
            <a:ext cx="11195700" cy="594300"/>
          </a:xfrm>
          <a:prstGeom prst="rect">
            <a:avLst/>
          </a:prstGeom>
          <a:noFill/>
          <a:ln>
            <a:noFill/>
          </a:ln>
        </p:spPr>
        <p:txBody>
          <a:bodyPr spcFirstLastPara="1" wrap="square" lIns="91425" tIns="45700" rIns="91425" bIns="45700" anchor="ctr" anchorCtr="0">
            <a:noAutofit/>
          </a:bodyPr>
          <a:lstStyle/>
          <a:p>
            <a:pPr marL="12700" marR="5080" lvl="0" indent="0" algn="ctr" rtl="0">
              <a:lnSpc>
                <a:spcPct val="98750"/>
              </a:lnSpc>
              <a:spcBef>
                <a:spcPts val="0"/>
              </a:spcBef>
              <a:spcAft>
                <a:spcPts val="0"/>
              </a:spcAft>
              <a:buClr>
                <a:schemeClr val="dk1"/>
              </a:buClr>
              <a:buSzPts val="4400"/>
              <a:buFont typeface="Arial"/>
              <a:buNone/>
            </a:pPr>
            <a:r>
              <a:rPr lang="uk-UA" sz="2100"/>
              <a:t>Розрахунки навантажень на конструкції будівлі </a:t>
            </a:r>
            <a:endParaRPr sz="2100"/>
          </a:p>
        </p:txBody>
      </p:sp>
      <p:sp>
        <p:nvSpPr>
          <p:cNvPr id="157" name="Google Shape;157;g3056f2930a7_0_308"/>
          <p:cNvSpPr/>
          <p:nvPr/>
        </p:nvSpPr>
        <p:spPr>
          <a:xfrm>
            <a:off x="-650" y="5260250"/>
            <a:ext cx="12192000" cy="16050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58" name="Google Shape;158;g3056f2930a7_0_308"/>
          <p:cNvSpPr txBox="1"/>
          <p:nvPr/>
        </p:nvSpPr>
        <p:spPr>
          <a:xfrm>
            <a:off x="963350" y="54263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наступній папці Ви знайдете приклад розрахунків навантажень.</a:t>
            </a:r>
            <a:endParaRPr sz="1400" b="1" i="0" u="none" strike="noStrike" cap="none">
              <a:solidFill>
                <a:schemeClr val="lt1"/>
              </a:solidFill>
              <a:latin typeface="Roboto"/>
              <a:ea typeface="Roboto"/>
              <a:cs typeface="Roboto"/>
              <a:sym typeface="Roboto"/>
            </a:endParaRPr>
          </a:p>
        </p:txBody>
      </p:sp>
      <p:pic>
        <p:nvPicPr>
          <p:cNvPr id="159" name="Google Shape;159;g3056f2930a7_0_308"/>
          <p:cNvPicPr preferRelativeResize="0"/>
          <p:nvPr/>
        </p:nvPicPr>
        <p:blipFill rotWithShape="1">
          <a:blip r:embed="rId3">
            <a:alphaModFix/>
          </a:blip>
          <a:srcRect/>
          <a:stretch/>
        </p:blipFill>
        <p:spPr>
          <a:xfrm>
            <a:off x="1088001" y="5978351"/>
            <a:ext cx="530700" cy="419825"/>
          </a:xfrm>
          <a:prstGeom prst="rect">
            <a:avLst/>
          </a:prstGeom>
          <a:noFill/>
          <a:ln>
            <a:noFill/>
          </a:ln>
        </p:spPr>
      </p:pic>
      <p:sp>
        <p:nvSpPr>
          <p:cNvPr id="160" name="Google Shape;160;g3056f2930a7_0_308"/>
          <p:cNvSpPr txBox="1"/>
          <p:nvPr/>
        </p:nvSpPr>
        <p:spPr>
          <a:xfrm>
            <a:off x="1737000" y="597835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Розрахунки навантажень на конструкції будівлі.</a:t>
            </a:r>
            <a:endParaRPr sz="1400" b="0" i="1" u="sng" strike="noStrike" cap="none">
              <a:solidFill>
                <a:schemeClr val="lt1"/>
              </a:solidFill>
              <a:latin typeface="Roboto Light"/>
              <a:ea typeface="Roboto Light"/>
              <a:cs typeface="Roboto Light"/>
              <a:sym typeface="Roboto Light"/>
            </a:endParaRPr>
          </a:p>
        </p:txBody>
      </p:sp>
      <p:sp>
        <p:nvSpPr>
          <p:cNvPr id="161" name="Google Shape;161;g3056f2930a7_0_308"/>
          <p:cNvSpPr/>
          <p:nvPr/>
        </p:nvSpPr>
        <p:spPr>
          <a:xfrm>
            <a:off x="1586188" y="2123538"/>
            <a:ext cx="9209323" cy="2189100"/>
          </a:xfrm>
          <a:prstGeom prst="roundRect">
            <a:avLst>
              <a:gd name="adj" fmla="val 16667"/>
            </a:avLst>
          </a:prstGeom>
          <a:solidFill>
            <a:srgbClr val="4BAF3B"/>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uk-UA" sz="1800" b="1" i="0" u="none" strike="noStrike" cap="none">
                <a:solidFill>
                  <a:schemeClr val="lt1"/>
                </a:solidFill>
                <a:latin typeface="Roboto"/>
                <a:ea typeface="Roboto"/>
                <a:cs typeface="Roboto"/>
                <a:sym typeface="Roboto"/>
              </a:rPr>
              <a:t>Оскільки дахова СЕС буде розміщуватися на даху будівлі, то</a:t>
            </a:r>
            <a:br>
              <a:rPr lang="uk-UA" sz="1800" b="1" i="0" u="none" strike="noStrike" cap="none">
                <a:solidFill>
                  <a:schemeClr val="lt1"/>
                </a:solidFill>
                <a:latin typeface="Roboto"/>
                <a:ea typeface="Roboto"/>
                <a:cs typeface="Roboto"/>
                <a:sym typeface="Roboto"/>
              </a:rPr>
            </a:br>
            <a:r>
              <a:rPr lang="uk-UA" sz="1800" b="1" i="0" u="none" strike="noStrike" cap="none">
                <a:solidFill>
                  <a:schemeClr val="lt1"/>
                </a:solidFill>
                <a:latin typeface="Roboto"/>
                <a:ea typeface="Roboto"/>
                <a:cs typeface="Roboto"/>
                <a:sym typeface="Roboto"/>
              </a:rPr>
              <a:t>важливо пересвідчитися, що максимальна вага змонтованого обладнання не перевищуватиме допустимі навантаження будівлі. Саме тому радимо виконати розрахунки допустимих навантажень із залученням відповідних спеціалістів.</a:t>
            </a:r>
            <a:endParaRPr sz="1800" b="1" i="0" u="none" strike="noStrike" cap="none">
              <a:solidFill>
                <a:schemeClr val="lt1"/>
              </a:solidFill>
              <a:latin typeface="Roboto"/>
              <a:ea typeface="Roboto"/>
              <a:cs typeface="Roboto"/>
              <a:sym typeface="Roboto"/>
            </a:endParaRPr>
          </a:p>
        </p:txBody>
      </p:sp>
      <p:sp>
        <p:nvSpPr>
          <p:cNvPr id="162" name="Google Shape;162;g3056f2930a7_0_308"/>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63" name="Google Shape;163;g3056f2930a7_0_308"/>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Розрахунки навантажень на конструкції будівлі</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056f2930a7_0_343"/>
          <p:cNvSpPr txBox="1">
            <a:spLocks noGrp="1"/>
          </p:cNvSpPr>
          <p:nvPr>
            <p:ph type="title" idx="4294967295"/>
          </p:nvPr>
        </p:nvSpPr>
        <p:spPr>
          <a:xfrm>
            <a:off x="772200" y="849650"/>
            <a:ext cx="10785391"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2100"/>
              <a:t>Для кожного об’єкта будівництва розроблюється проєктна документація. Залежно від класу наслідків об’єкта будівництва Вам необхідно буде розробити проєктну документацію: </a:t>
            </a:r>
            <a:endParaRPr sz="2100"/>
          </a:p>
        </p:txBody>
      </p:sp>
      <p:sp>
        <p:nvSpPr>
          <p:cNvPr id="169" name="Google Shape;169;g3056f2930a7_0_343"/>
          <p:cNvSpPr/>
          <p:nvPr/>
        </p:nvSpPr>
        <p:spPr>
          <a:xfrm>
            <a:off x="1013025" y="1854450"/>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uk-UA" sz="1800" b="1" i="0" u="none" strike="noStrike" cap="none">
                <a:solidFill>
                  <a:schemeClr val="lt1"/>
                </a:solidFill>
                <a:latin typeface="Exo 2"/>
                <a:ea typeface="Exo 2"/>
                <a:cs typeface="Exo 2"/>
                <a:sym typeface="Exo 2"/>
              </a:rPr>
              <a:t>СС1</a:t>
            </a:r>
            <a:endParaRPr sz="1800" b="1" i="0" u="none" strike="noStrike" cap="none">
              <a:solidFill>
                <a:schemeClr val="lt1"/>
              </a:solidFill>
              <a:latin typeface="Exo 2"/>
              <a:ea typeface="Exo 2"/>
              <a:cs typeface="Exo 2"/>
              <a:sym typeface="Exo 2"/>
            </a:endParaRPr>
          </a:p>
        </p:txBody>
      </p:sp>
      <p:sp>
        <p:nvSpPr>
          <p:cNvPr id="170" name="Google Shape;170;g3056f2930a7_0_343"/>
          <p:cNvSpPr/>
          <p:nvPr/>
        </p:nvSpPr>
        <p:spPr>
          <a:xfrm>
            <a:off x="1013025" y="3049351"/>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uk-UA" sz="1800" b="1" i="0" u="none" strike="noStrike" cap="none">
                <a:solidFill>
                  <a:schemeClr val="lt1"/>
                </a:solidFill>
                <a:latin typeface="Exo 2"/>
                <a:ea typeface="Exo 2"/>
                <a:cs typeface="Exo 2"/>
                <a:sym typeface="Exo 2"/>
              </a:rPr>
              <a:t>СС2-</a:t>
            </a:r>
          </a:p>
          <a:p>
            <a:pPr marL="0" marR="0" lvl="0" indent="0" algn="ctr" rtl="0">
              <a:lnSpc>
                <a:spcPct val="100000"/>
              </a:lnSpc>
              <a:spcBef>
                <a:spcPts val="0"/>
              </a:spcBef>
              <a:spcAft>
                <a:spcPts val="0"/>
              </a:spcAft>
              <a:buClr>
                <a:srgbClr val="000000"/>
              </a:buClr>
              <a:buSzPts val="1800"/>
              <a:buFont typeface="Arial"/>
              <a:buNone/>
            </a:pPr>
            <a:r>
              <a:rPr lang="uk-UA" sz="1800" b="1" i="0" u="none" strike="noStrike" cap="none">
                <a:solidFill>
                  <a:schemeClr val="lt1"/>
                </a:solidFill>
                <a:latin typeface="Exo 2"/>
                <a:ea typeface="Exo 2"/>
                <a:cs typeface="Exo 2"/>
                <a:sym typeface="Exo 2"/>
              </a:rPr>
              <a:t>СС3</a:t>
            </a:r>
            <a:endParaRPr sz="1800" b="1" i="0" u="none" strike="noStrike" cap="none">
              <a:solidFill>
                <a:schemeClr val="lt1"/>
              </a:solidFill>
              <a:latin typeface="Exo 2"/>
              <a:ea typeface="Exo 2"/>
              <a:cs typeface="Exo 2"/>
              <a:sym typeface="Exo 2"/>
            </a:endParaRPr>
          </a:p>
        </p:txBody>
      </p:sp>
      <p:sp>
        <p:nvSpPr>
          <p:cNvPr id="171" name="Google Shape;171;g3056f2930a7_0_343"/>
          <p:cNvSpPr txBox="1"/>
          <p:nvPr/>
        </p:nvSpPr>
        <p:spPr>
          <a:xfrm>
            <a:off x="2273050" y="1993075"/>
            <a:ext cx="7644600"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Стадія РП (</a:t>
            </a:r>
            <a:r>
              <a:rPr lang="uk-UA" sz="1700">
                <a:solidFill>
                  <a:schemeClr val="dk1"/>
                </a:solidFill>
                <a:latin typeface="Roboto Light"/>
                <a:ea typeface="Roboto Light"/>
                <a:cs typeface="Roboto Light"/>
                <a:sym typeface="Roboto Light"/>
              </a:rPr>
              <a:t>с</a:t>
            </a:r>
            <a:r>
              <a:rPr lang="uk-UA" sz="1700" b="0" i="0" u="none" strike="noStrike" cap="none">
                <a:solidFill>
                  <a:schemeClr val="dk1"/>
                </a:solidFill>
                <a:latin typeface="Roboto Light"/>
                <a:ea typeface="Roboto Light"/>
                <a:cs typeface="Roboto Light"/>
                <a:sym typeface="Roboto Light"/>
              </a:rPr>
              <a:t>тадія РП має бути завантажена в ЄДЕССБ).</a:t>
            </a:r>
            <a:endParaRPr sz="1700" b="0" i="0" u="none" strike="noStrike" cap="none">
              <a:solidFill>
                <a:schemeClr val="dk1"/>
              </a:solidFill>
              <a:latin typeface="Roboto Light"/>
              <a:ea typeface="Roboto Light"/>
              <a:cs typeface="Roboto Light"/>
              <a:sym typeface="Roboto Light"/>
            </a:endParaRPr>
          </a:p>
        </p:txBody>
      </p:sp>
      <p:sp>
        <p:nvSpPr>
          <p:cNvPr id="172" name="Google Shape;172;g3056f2930a7_0_343"/>
          <p:cNvSpPr txBox="1"/>
          <p:nvPr/>
        </p:nvSpPr>
        <p:spPr>
          <a:xfrm>
            <a:off x="2144850" y="3256975"/>
            <a:ext cx="8745300" cy="594300"/>
          </a:xfrm>
          <a:prstGeom prst="rect">
            <a:avLst/>
          </a:prstGeom>
          <a:noFill/>
          <a:ln>
            <a:noFill/>
          </a:ln>
        </p:spPr>
        <p:txBody>
          <a:bodyPr spcFirstLastPara="1" wrap="square" lIns="91425" tIns="91425" rIns="91425" bIns="91425" anchor="ctr" anchorCtr="0">
            <a:noAutofit/>
          </a:bodyPr>
          <a:lstStyle/>
          <a:p>
            <a:pPr marL="457200" marR="0" lvl="0" indent="-336550" algn="l" rtl="0">
              <a:lnSpc>
                <a:spcPct val="100000"/>
              </a:lnSpc>
              <a:spcBef>
                <a:spcPts val="0"/>
              </a:spcBef>
              <a:spcAft>
                <a:spcPts val="0"/>
              </a:spcAft>
              <a:buClr>
                <a:schemeClr val="dk1"/>
              </a:buClr>
              <a:buSzPts val="1700"/>
              <a:buFont typeface="Roboto Light"/>
              <a:buChar char="●"/>
            </a:pPr>
            <a:r>
              <a:rPr lang="uk-UA" sz="1700" b="0" i="0" u="none" strike="noStrike" cap="none">
                <a:solidFill>
                  <a:schemeClr val="dk1"/>
                </a:solidFill>
                <a:latin typeface="Roboto Light"/>
                <a:ea typeface="Roboto Light"/>
                <a:cs typeface="Roboto Light"/>
                <a:sym typeface="Roboto Light"/>
              </a:rPr>
              <a:t>Стадія П (стадія П має бути завантажена Генпро</a:t>
            </a:r>
            <a:r>
              <a:rPr lang="uk-UA" sz="1700">
                <a:solidFill>
                  <a:schemeClr val="dk1"/>
                </a:solidFill>
                <a:latin typeface="Roboto Light"/>
                <a:ea typeface="Roboto Light"/>
                <a:cs typeface="Roboto Light"/>
                <a:sym typeface="Roboto Light"/>
              </a:rPr>
              <a:t>є</a:t>
            </a:r>
            <a:r>
              <a:rPr lang="uk-UA" sz="1700" b="0" i="0" u="none" strike="noStrike" cap="none">
                <a:solidFill>
                  <a:schemeClr val="dk1"/>
                </a:solidFill>
                <a:latin typeface="Roboto Light"/>
                <a:ea typeface="Roboto Light"/>
                <a:cs typeface="Roboto Light"/>
                <a:sym typeface="Roboto Light"/>
              </a:rPr>
              <a:t>ктувальником в ЄДЕССБ). </a:t>
            </a:r>
            <a:endParaRPr sz="1700" b="0" i="0" u="none" strike="noStrike" cap="none">
              <a:solidFill>
                <a:schemeClr val="dk1"/>
              </a:solidFill>
              <a:latin typeface="Roboto Light"/>
              <a:ea typeface="Roboto Light"/>
              <a:cs typeface="Roboto Light"/>
              <a:sym typeface="Roboto Light"/>
            </a:endParaRPr>
          </a:p>
          <a:p>
            <a:pPr marL="457200" marR="0" lvl="0" indent="-336550" algn="l" rtl="0">
              <a:lnSpc>
                <a:spcPct val="100000"/>
              </a:lnSpc>
              <a:spcBef>
                <a:spcPts val="0"/>
              </a:spcBef>
              <a:spcAft>
                <a:spcPts val="0"/>
              </a:spcAft>
              <a:buClr>
                <a:schemeClr val="dk1"/>
              </a:buClr>
              <a:buSzPts val="1700"/>
              <a:buFont typeface="Roboto Light"/>
              <a:buChar char="●"/>
            </a:pPr>
            <a:r>
              <a:rPr lang="uk-UA" sz="1700" b="0" i="0" u="none" strike="noStrike" cap="none">
                <a:solidFill>
                  <a:schemeClr val="dk1"/>
                </a:solidFill>
                <a:latin typeface="Roboto Light"/>
                <a:ea typeface="Roboto Light"/>
                <a:cs typeface="Roboto Light"/>
                <a:sym typeface="Roboto Light"/>
              </a:rPr>
              <a:t>Стадія Р (не підлягає реєстрації в ЄДЕССБ, використовується під час будівництва як деталізований про</a:t>
            </a:r>
            <a:r>
              <a:rPr lang="uk-UA" sz="1700">
                <a:solidFill>
                  <a:schemeClr val="dk1"/>
                </a:solidFill>
                <a:latin typeface="Roboto Light"/>
                <a:ea typeface="Roboto Light"/>
                <a:cs typeface="Roboto Light"/>
                <a:sym typeface="Roboto Light"/>
              </a:rPr>
              <a:t>є</a:t>
            </a:r>
            <a:r>
              <a:rPr lang="uk-UA" sz="1700" b="0" i="0" u="none" strike="noStrike" cap="none">
                <a:solidFill>
                  <a:schemeClr val="dk1"/>
                </a:solidFill>
                <a:latin typeface="Roboto Light"/>
                <a:ea typeface="Roboto Light"/>
                <a:cs typeface="Roboto Light"/>
                <a:sym typeface="Roboto Light"/>
              </a:rPr>
              <a:t>кт)</a:t>
            </a:r>
            <a:r>
              <a:rPr lang="uk-UA" sz="1700">
                <a:solidFill>
                  <a:schemeClr val="dk1"/>
                </a:solidFill>
                <a:latin typeface="Roboto Light"/>
                <a:ea typeface="Roboto Light"/>
                <a:cs typeface="Roboto Light"/>
                <a:sym typeface="Roboto Light"/>
              </a:rPr>
              <a:t>.</a:t>
            </a:r>
            <a:endParaRPr sz="1700" b="0" i="0" u="none" strike="noStrike" cap="none">
              <a:solidFill>
                <a:schemeClr val="dk1"/>
              </a:solidFill>
              <a:latin typeface="Roboto Light"/>
              <a:ea typeface="Roboto Light"/>
              <a:cs typeface="Roboto Light"/>
              <a:sym typeface="Roboto Light"/>
            </a:endParaRPr>
          </a:p>
        </p:txBody>
      </p:sp>
      <p:sp>
        <p:nvSpPr>
          <p:cNvPr id="173" name="Google Shape;173;g3056f2930a7_0_343"/>
          <p:cNvSpPr/>
          <p:nvPr/>
        </p:nvSpPr>
        <p:spPr>
          <a:xfrm>
            <a:off x="-650" y="4345025"/>
            <a:ext cx="12192000" cy="25203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74" name="Google Shape;174;g3056f2930a7_0_343"/>
          <p:cNvSpPr txBox="1"/>
          <p:nvPr/>
        </p:nvSpPr>
        <p:spPr>
          <a:xfrm>
            <a:off x="963350" y="451807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наступній папці Ви знайдете приклад договору на розробку про</a:t>
            </a:r>
            <a:r>
              <a:rPr lang="uk-UA">
                <a:solidFill>
                  <a:schemeClr val="lt1"/>
                </a:solidFill>
                <a:latin typeface="Roboto Light"/>
                <a:ea typeface="Roboto Light"/>
                <a:cs typeface="Roboto Light"/>
                <a:sym typeface="Roboto Light"/>
              </a:rPr>
              <a:t>є</a:t>
            </a:r>
            <a:r>
              <a:rPr lang="uk-UA" sz="1400" b="0" i="0" u="none" strike="noStrike" cap="none">
                <a:solidFill>
                  <a:schemeClr val="lt1"/>
                </a:solidFill>
                <a:latin typeface="Roboto Light"/>
                <a:ea typeface="Roboto Light"/>
                <a:cs typeface="Roboto Light"/>
                <a:sym typeface="Roboto Light"/>
              </a:rPr>
              <a:t>ктної документації та витяг з ЄДЕССБ, </a:t>
            </a:r>
            <a:br>
              <a:rPr lang="uk-UA" sz="1400" b="0" i="0" u="none" strike="noStrike" cap="none">
                <a:solidFill>
                  <a:schemeClr val="lt1"/>
                </a:solidFill>
                <a:latin typeface="Roboto Light"/>
                <a:ea typeface="Roboto Light"/>
                <a:cs typeface="Roboto Light"/>
                <a:sym typeface="Roboto Light"/>
              </a:rPr>
            </a:br>
            <a:r>
              <a:rPr lang="uk-UA" sz="1400" b="0" i="0" u="none" strike="noStrike" cap="none">
                <a:solidFill>
                  <a:schemeClr val="lt1"/>
                </a:solidFill>
                <a:latin typeface="Roboto Light"/>
                <a:ea typeface="Roboto Light"/>
                <a:cs typeface="Roboto Light"/>
                <a:sym typeface="Roboto Light"/>
              </a:rPr>
              <a:t>який підтверджує, що про</a:t>
            </a:r>
            <a:r>
              <a:rPr lang="uk-UA">
                <a:solidFill>
                  <a:schemeClr val="lt1"/>
                </a:solidFill>
                <a:latin typeface="Roboto Light"/>
                <a:ea typeface="Roboto Light"/>
                <a:cs typeface="Roboto Light"/>
                <a:sym typeface="Roboto Light"/>
              </a:rPr>
              <a:t>є</a:t>
            </a:r>
            <a:r>
              <a:rPr lang="uk-UA" sz="1400" b="0" i="0" u="none" strike="noStrike" cap="none">
                <a:solidFill>
                  <a:schemeClr val="lt1"/>
                </a:solidFill>
                <a:latin typeface="Roboto Light"/>
                <a:ea typeface="Roboto Light"/>
                <a:cs typeface="Roboto Light"/>
                <a:sym typeface="Roboto Light"/>
              </a:rPr>
              <a:t>ктна документація зареєстрована в ЄДЕССБ. </a:t>
            </a:r>
            <a:br>
              <a:rPr lang="uk-UA" sz="1400" b="0" i="0" u="none" strike="noStrike" cap="none">
                <a:solidFill>
                  <a:schemeClr val="lt1"/>
                </a:solidFill>
                <a:latin typeface="Roboto Light"/>
                <a:ea typeface="Roboto Light"/>
                <a:cs typeface="Roboto Light"/>
                <a:sym typeface="Roboto Light"/>
              </a:rPr>
            </a:br>
            <a:br>
              <a:rPr lang="uk-UA" sz="1400" b="0" i="0" u="none" strike="noStrike" cap="none">
                <a:solidFill>
                  <a:schemeClr val="lt1"/>
                </a:solidFill>
                <a:latin typeface="Roboto Light"/>
                <a:ea typeface="Roboto Light"/>
                <a:cs typeface="Roboto Light"/>
                <a:sym typeface="Roboto Light"/>
              </a:rPr>
            </a:br>
            <a:r>
              <a:rPr lang="uk-UA" sz="1400" b="1" i="0" u="none" strike="noStrike" cap="none">
                <a:solidFill>
                  <a:schemeClr val="lt1"/>
                </a:solidFill>
                <a:latin typeface="Roboto"/>
                <a:ea typeface="Roboto"/>
                <a:cs typeface="Roboto"/>
                <a:sym typeface="Roboto"/>
              </a:rPr>
              <a:t>Запам’ятайте, </a:t>
            </a:r>
            <a:r>
              <a:rPr lang="uk-UA" b="1">
                <a:solidFill>
                  <a:schemeClr val="lt1"/>
                </a:solidFill>
                <a:latin typeface="Roboto"/>
                <a:ea typeface="Roboto"/>
                <a:cs typeface="Roboto"/>
                <a:sym typeface="Roboto"/>
              </a:rPr>
              <a:t>к</a:t>
            </a:r>
            <a:r>
              <a:rPr lang="uk-UA" sz="1400" b="1" i="0" u="none" strike="noStrike" cap="none">
                <a:solidFill>
                  <a:schemeClr val="lt1"/>
                </a:solidFill>
                <a:latin typeface="Roboto"/>
                <a:ea typeface="Roboto"/>
                <a:cs typeface="Roboto"/>
                <a:sym typeface="Roboto"/>
              </a:rPr>
              <a:t>лас наслідків об’єкта (СС1, СС2 чи СС3) може розрахувати виключно генеральний про</a:t>
            </a:r>
            <a:r>
              <a:rPr lang="uk-UA" b="1">
                <a:solidFill>
                  <a:schemeClr val="lt1"/>
                </a:solidFill>
                <a:latin typeface="Roboto"/>
                <a:ea typeface="Roboto"/>
                <a:cs typeface="Roboto"/>
                <a:sym typeface="Roboto"/>
              </a:rPr>
              <a:t>є</a:t>
            </a:r>
            <a:r>
              <a:rPr lang="uk-UA" sz="1400" b="1" i="0" u="none" strike="noStrike" cap="none">
                <a:solidFill>
                  <a:schemeClr val="lt1"/>
                </a:solidFill>
                <a:latin typeface="Roboto"/>
                <a:ea typeface="Roboto"/>
                <a:cs typeface="Roboto"/>
                <a:sym typeface="Roboto"/>
              </a:rPr>
              <a:t>ктувальник. </a:t>
            </a:r>
            <a:br>
              <a:rPr lang="uk-UA" sz="1400" b="1" i="0" u="none" strike="noStrike" cap="none">
                <a:solidFill>
                  <a:schemeClr val="lt1"/>
                </a:solidFill>
                <a:latin typeface="Roboto"/>
                <a:ea typeface="Roboto"/>
                <a:cs typeface="Roboto"/>
                <a:sym typeface="Roboto"/>
              </a:rPr>
            </a:br>
            <a:r>
              <a:rPr lang="uk-UA" sz="1400" b="1" i="0" u="none" strike="noStrike" cap="none">
                <a:solidFill>
                  <a:schemeClr val="lt1"/>
                </a:solidFill>
                <a:latin typeface="Roboto"/>
                <a:ea typeface="Roboto"/>
                <a:cs typeface="Roboto"/>
                <a:sym typeface="Roboto"/>
              </a:rPr>
              <a:t>Саме від здійсненого розрахунку залежить скільки стадій про</a:t>
            </a:r>
            <a:r>
              <a:rPr lang="uk-UA" b="1">
                <a:solidFill>
                  <a:schemeClr val="lt1"/>
                </a:solidFill>
                <a:latin typeface="Roboto"/>
                <a:ea typeface="Roboto"/>
                <a:cs typeface="Roboto"/>
                <a:sym typeface="Roboto"/>
              </a:rPr>
              <a:t>є</a:t>
            </a:r>
            <a:r>
              <a:rPr lang="uk-UA" sz="1400" b="1" i="0" u="none" strike="noStrike" cap="none">
                <a:solidFill>
                  <a:schemeClr val="lt1"/>
                </a:solidFill>
                <a:latin typeface="Roboto"/>
                <a:ea typeface="Roboto"/>
                <a:cs typeface="Roboto"/>
                <a:sym typeface="Roboto"/>
              </a:rPr>
              <a:t>ктування потрібно розробити.</a:t>
            </a:r>
            <a:endParaRPr sz="1400" b="1" i="0" u="none" strike="noStrike" cap="none">
              <a:solidFill>
                <a:schemeClr val="lt1"/>
              </a:solidFill>
              <a:latin typeface="Roboto"/>
              <a:ea typeface="Roboto"/>
              <a:cs typeface="Roboto"/>
              <a:sym typeface="Roboto"/>
            </a:endParaRPr>
          </a:p>
        </p:txBody>
      </p:sp>
      <p:pic>
        <p:nvPicPr>
          <p:cNvPr id="175" name="Google Shape;175;g3056f2930a7_0_343"/>
          <p:cNvPicPr preferRelativeResize="0"/>
          <p:nvPr/>
        </p:nvPicPr>
        <p:blipFill rotWithShape="1">
          <a:blip r:embed="rId3">
            <a:alphaModFix/>
          </a:blip>
          <a:srcRect/>
          <a:stretch/>
        </p:blipFill>
        <p:spPr>
          <a:xfrm>
            <a:off x="1088001" y="6002576"/>
            <a:ext cx="530700" cy="419825"/>
          </a:xfrm>
          <a:prstGeom prst="rect">
            <a:avLst/>
          </a:prstGeom>
          <a:noFill/>
          <a:ln>
            <a:noFill/>
          </a:ln>
        </p:spPr>
      </p:pic>
      <p:sp>
        <p:nvSpPr>
          <p:cNvPr id="176" name="Google Shape;176;g3056f2930a7_0_343"/>
          <p:cNvSpPr txBox="1"/>
          <p:nvPr/>
        </p:nvSpPr>
        <p:spPr>
          <a:xfrm>
            <a:off x="1737000" y="600257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Про</a:t>
            </a:r>
            <a:r>
              <a:rPr lang="uk-UA" i="1" u="sng">
                <a:solidFill>
                  <a:schemeClr val="lt1"/>
                </a:solidFill>
                <a:latin typeface="Roboto Light"/>
                <a:ea typeface="Roboto Light"/>
                <a:cs typeface="Roboto Light"/>
                <a:sym typeface="Roboto Light"/>
              </a:rPr>
              <a:t>є</a:t>
            </a:r>
            <a:r>
              <a:rPr lang="uk-UA" sz="1400" b="0" i="1" u="sng" strike="noStrike" cap="none">
                <a:solidFill>
                  <a:schemeClr val="lt1"/>
                </a:solidFill>
                <a:latin typeface="Roboto Light"/>
                <a:ea typeface="Roboto Light"/>
                <a:cs typeface="Roboto Light"/>
                <a:sym typeface="Roboto Light"/>
              </a:rPr>
              <a:t>ктна документація (стадія РП).</a:t>
            </a:r>
            <a:endParaRPr sz="1400" b="0" i="1" u="sng" strike="noStrike" cap="none">
              <a:solidFill>
                <a:schemeClr val="lt1"/>
              </a:solidFill>
              <a:latin typeface="Roboto Light"/>
              <a:ea typeface="Roboto Light"/>
              <a:cs typeface="Roboto Light"/>
              <a:sym typeface="Roboto Light"/>
            </a:endParaRPr>
          </a:p>
        </p:txBody>
      </p:sp>
      <p:sp>
        <p:nvSpPr>
          <p:cNvPr id="177" name="Google Shape;177;g3056f2930a7_0_343"/>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78" name="Google Shape;178;g3056f2930a7_0_343"/>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uk-UA" sz="1300" b="1" i="0" u="none" strike="noStrike" cap="none">
                <a:solidFill>
                  <a:schemeClr val="lt1"/>
                </a:solidFill>
                <a:latin typeface="Exo 2"/>
                <a:ea typeface="Exo 2"/>
                <a:cs typeface="Exo 2"/>
                <a:sym typeface="Exo 2"/>
              </a:rPr>
              <a:t>Про</a:t>
            </a:r>
            <a:r>
              <a:rPr lang="uk-UA" sz="1300" b="1">
                <a:solidFill>
                  <a:schemeClr val="lt1"/>
                </a:solidFill>
                <a:latin typeface="Exo 2"/>
                <a:ea typeface="Exo 2"/>
                <a:cs typeface="Exo 2"/>
                <a:sym typeface="Exo 2"/>
              </a:rPr>
              <a:t>є</a:t>
            </a:r>
            <a:r>
              <a:rPr lang="uk-UA" sz="1300" b="1" i="0" u="none" strike="noStrike" cap="none">
                <a:solidFill>
                  <a:schemeClr val="lt1"/>
                </a:solidFill>
                <a:latin typeface="Exo 2"/>
                <a:ea typeface="Exo 2"/>
                <a:cs typeface="Exo 2"/>
                <a:sym typeface="Exo 2"/>
              </a:rPr>
              <a:t>ктна документація</a:t>
            </a:r>
            <a:endParaRPr sz="5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chemeClr val="lt1"/>
              </a:solidFill>
              <a:latin typeface="Exo 2"/>
              <a:ea typeface="Exo 2"/>
              <a:cs typeface="Exo 2"/>
              <a:sym typeface="Exo 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056f2930a7_0_363"/>
          <p:cNvSpPr txBox="1">
            <a:spLocks noGrp="1"/>
          </p:cNvSpPr>
          <p:nvPr>
            <p:ph type="title" idx="4294967295"/>
          </p:nvPr>
        </p:nvSpPr>
        <p:spPr>
          <a:xfrm>
            <a:off x="800475" y="997300"/>
            <a:ext cx="11495400" cy="594300"/>
          </a:xfrm>
          <a:prstGeom prst="rect">
            <a:avLst/>
          </a:prstGeom>
          <a:noFill/>
          <a:ln>
            <a:noFill/>
          </a:ln>
        </p:spPr>
        <p:txBody>
          <a:bodyPr spcFirstLastPara="1" wrap="square" lIns="91425" tIns="45700" rIns="91425" bIns="45700" anchor="ctr" anchorCtr="0">
            <a:noAutofit/>
          </a:bodyPr>
          <a:lstStyle/>
          <a:p>
            <a:pPr marL="12700" marR="5080" lvl="0" indent="0" algn="l" rtl="0">
              <a:lnSpc>
                <a:spcPct val="98750"/>
              </a:lnSpc>
              <a:spcBef>
                <a:spcPts val="0"/>
              </a:spcBef>
              <a:spcAft>
                <a:spcPts val="0"/>
              </a:spcAft>
              <a:buClr>
                <a:schemeClr val="dk1"/>
              </a:buClr>
              <a:buSzPts val="4400"/>
              <a:buFont typeface="Arial"/>
              <a:buNone/>
            </a:pPr>
            <a:r>
              <a:rPr lang="uk-UA" sz="1800"/>
              <a:t>Проєктна документація в окремих випадках підлягає експертизі державними або </a:t>
            </a:r>
            <a:br>
              <a:rPr lang="uk-UA" sz="1800"/>
            </a:br>
            <a:r>
              <a:rPr lang="uk-UA" sz="1800"/>
              <a:t>приватними установами. Нижче наведено перелік обов’язкових випадків, коли </a:t>
            </a:r>
            <a:br>
              <a:rPr lang="uk-UA" sz="1800"/>
            </a:br>
            <a:r>
              <a:rPr lang="uk-UA" sz="1800"/>
              <a:t>Ви маєте забезпечити проведення експертизи проєктної документації:</a:t>
            </a:r>
            <a:endParaRPr sz="4159"/>
          </a:p>
        </p:txBody>
      </p:sp>
      <p:sp>
        <p:nvSpPr>
          <p:cNvPr id="184" name="Google Shape;184;g3056f2930a7_0_363"/>
          <p:cNvSpPr/>
          <p:nvPr/>
        </p:nvSpPr>
        <p:spPr>
          <a:xfrm>
            <a:off x="-650" y="4963750"/>
            <a:ext cx="12192000" cy="19014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85" name="Google Shape;185;g3056f2930a7_0_363"/>
          <p:cNvSpPr txBox="1"/>
          <p:nvPr/>
        </p:nvSpPr>
        <p:spPr>
          <a:xfrm>
            <a:off x="963350" y="5154000"/>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наступній папці Ви знайдете приклад звіту про експертизу про</a:t>
            </a:r>
            <a:r>
              <a:rPr lang="uk-UA">
                <a:solidFill>
                  <a:schemeClr val="lt1"/>
                </a:solidFill>
                <a:latin typeface="Roboto Light"/>
                <a:ea typeface="Roboto Light"/>
                <a:cs typeface="Roboto Light"/>
                <a:sym typeface="Roboto Light"/>
              </a:rPr>
              <a:t>є</a:t>
            </a:r>
            <a:r>
              <a:rPr lang="uk-UA" sz="1400" b="0" i="0" u="none" strike="noStrike" cap="none">
                <a:solidFill>
                  <a:schemeClr val="lt1"/>
                </a:solidFill>
                <a:latin typeface="Roboto Light"/>
                <a:ea typeface="Roboto Light"/>
                <a:cs typeface="Roboto Light"/>
                <a:sym typeface="Roboto Light"/>
              </a:rPr>
              <a:t>кт</a:t>
            </a:r>
            <a:r>
              <a:rPr lang="uk-UA">
                <a:solidFill>
                  <a:schemeClr val="lt1"/>
                </a:solidFill>
                <a:latin typeface="Roboto Light"/>
                <a:ea typeface="Roboto Light"/>
                <a:cs typeface="Roboto Light"/>
                <a:sym typeface="Roboto Light"/>
              </a:rPr>
              <a:t>у</a:t>
            </a:r>
            <a:r>
              <a:rPr lang="uk-UA" sz="1400" b="0" i="0" u="none" strike="noStrike" cap="none">
                <a:solidFill>
                  <a:schemeClr val="lt1"/>
                </a:solidFill>
                <a:latin typeface="Roboto Light"/>
                <a:ea typeface="Roboto Light"/>
                <a:cs typeface="Roboto Light"/>
                <a:sym typeface="Roboto Light"/>
              </a:rPr>
              <a:t> будівництва об’єкта. </a:t>
            </a:r>
            <a:br>
              <a:rPr lang="uk-UA" sz="1400" b="0" i="0" u="none" strike="noStrike" cap="none">
                <a:solidFill>
                  <a:schemeClr val="lt1"/>
                </a:solidFill>
                <a:latin typeface="Roboto Light"/>
                <a:ea typeface="Roboto Light"/>
                <a:cs typeface="Roboto Light"/>
                <a:sym typeface="Roboto Light"/>
              </a:rPr>
            </a:br>
            <a:r>
              <a:rPr lang="uk-UA" sz="1400" b="1" i="0" u="none" strike="noStrike" cap="none">
                <a:solidFill>
                  <a:schemeClr val="lt1"/>
                </a:solidFill>
                <a:latin typeface="Roboto"/>
                <a:ea typeface="Roboto"/>
                <a:cs typeface="Roboto"/>
                <a:sym typeface="Roboto"/>
              </a:rPr>
              <a:t>Запам’ятайте</a:t>
            </a:r>
            <a:r>
              <a:rPr lang="uk-UA" b="1">
                <a:solidFill>
                  <a:schemeClr val="lt1"/>
                </a:solidFill>
                <a:latin typeface="Roboto"/>
                <a:ea typeface="Roboto"/>
                <a:cs typeface="Roboto"/>
                <a:sym typeface="Roboto"/>
              </a:rPr>
              <a:t>, е</a:t>
            </a:r>
            <a:r>
              <a:rPr lang="uk-UA" sz="1400" b="1" i="0" u="none" strike="noStrike" cap="none">
                <a:solidFill>
                  <a:schemeClr val="lt1"/>
                </a:solidFill>
                <a:latin typeface="Roboto"/>
                <a:ea typeface="Roboto"/>
                <a:cs typeface="Roboto"/>
                <a:sym typeface="Roboto"/>
              </a:rPr>
              <a:t>кспертиза про</a:t>
            </a:r>
            <a:r>
              <a:rPr lang="uk-UA" b="1">
                <a:solidFill>
                  <a:schemeClr val="lt1"/>
                </a:solidFill>
                <a:latin typeface="Roboto"/>
                <a:ea typeface="Roboto"/>
                <a:cs typeface="Roboto"/>
                <a:sym typeface="Roboto"/>
              </a:rPr>
              <a:t>є</a:t>
            </a:r>
            <a:r>
              <a:rPr lang="uk-UA" sz="1400" b="1" i="0" u="none" strike="noStrike" cap="none">
                <a:solidFill>
                  <a:schemeClr val="lt1"/>
                </a:solidFill>
                <a:latin typeface="Roboto"/>
                <a:ea typeface="Roboto"/>
                <a:cs typeface="Roboto"/>
                <a:sym typeface="Roboto"/>
              </a:rPr>
              <a:t>кт</a:t>
            </a:r>
            <a:r>
              <a:rPr lang="uk-UA" b="1">
                <a:solidFill>
                  <a:schemeClr val="lt1"/>
                </a:solidFill>
                <a:latin typeface="Roboto"/>
                <a:ea typeface="Roboto"/>
                <a:cs typeface="Roboto"/>
                <a:sym typeface="Roboto"/>
              </a:rPr>
              <a:t>у</a:t>
            </a:r>
            <a:r>
              <a:rPr lang="uk-UA" sz="1400" b="1" i="0" u="none" strike="noStrike" cap="none">
                <a:solidFill>
                  <a:schemeClr val="lt1"/>
                </a:solidFill>
                <a:latin typeface="Roboto"/>
                <a:ea typeface="Roboto"/>
                <a:cs typeface="Roboto"/>
                <a:sym typeface="Roboto"/>
              </a:rPr>
              <a:t> будівництва має бути внесена до ЄДЕССБ.</a:t>
            </a:r>
            <a:endParaRPr sz="1400" b="1" i="0" u="none" strike="noStrike" cap="none">
              <a:solidFill>
                <a:schemeClr val="lt1"/>
              </a:solidFill>
              <a:latin typeface="Roboto"/>
              <a:ea typeface="Roboto"/>
              <a:cs typeface="Roboto"/>
              <a:sym typeface="Roboto"/>
            </a:endParaRPr>
          </a:p>
        </p:txBody>
      </p:sp>
      <p:pic>
        <p:nvPicPr>
          <p:cNvPr id="186" name="Google Shape;186;g3056f2930a7_0_363"/>
          <p:cNvPicPr preferRelativeResize="0"/>
          <p:nvPr/>
        </p:nvPicPr>
        <p:blipFill rotWithShape="1">
          <a:blip r:embed="rId3">
            <a:alphaModFix/>
          </a:blip>
          <a:srcRect/>
          <a:stretch/>
        </p:blipFill>
        <p:spPr>
          <a:xfrm>
            <a:off x="1088001" y="5960226"/>
            <a:ext cx="530700" cy="419825"/>
          </a:xfrm>
          <a:prstGeom prst="rect">
            <a:avLst/>
          </a:prstGeom>
          <a:noFill/>
          <a:ln>
            <a:noFill/>
          </a:ln>
        </p:spPr>
      </p:pic>
      <p:sp>
        <p:nvSpPr>
          <p:cNvPr id="187" name="Google Shape;187;g3056f2930a7_0_363"/>
          <p:cNvSpPr txBox="1"/>
          <p:nvPr/>
        </p:nvSpPr>
        <p:spPr>
          <a:xfrm>
            <a:off x="1737000" y="5960225"/>
            <a:ext cx="10455000" cy="6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uk-UA" sz="1400" b="0" i="1" u="sng" strike="noStrike" cap="none">
                <a:solidFill>
                  <a:schemeClr val="lt1"/>
                </a:solidFill>
                <a:latin typeface="Roboto Light"/>
                <a:ea typeface="Roboto Light"/>
                <a:cs typeface="Roboto Light"/>
                <a:sym typeface="Roboto Light"/>
              </a:rPr>
              <a:t>Експертиза про</a:t>
            </a:r>
            <a:r>
              <a:rPr lang="uk-UA" i="1" u="sng">
                <a:solidFill>
                  <a:schemeClr val="lt1"/>
                </a:solidFill>
                <a:latin typeface="Roboto Light"/>
                <a:ea typeface="Roboto Light"/>
                <a:cs typeface="Roboto Light"/>
                <a:sym typeface="Roboto Light"/>
              </a:rPr>
              <a:t>є</a:t>
            </a:r>
            <a:r>
              <a:rPr lang="uk-UA" sz="1400" b="0" i="1" u="sng" strike="noStrike" cap="none">
                <a:solidFill>
                  <a:schemeClr val="lt1"/>
                </a:solidFill>
                <a:latin typeface="Roboto Light"/>
                <a:ea typeface="Roboto Light"/>
                <a:cs typeface="Roboto Light"/>
                <a:sym typeface="Roboto Light"/>
              </a:rPr>
              <a:t>ктної документації.</a:t>
            </a:r>
            <a:endParaRPr sz="1400" b="0" i="1" u="sng" strike="noStrike" cap="none">
              <a:solidFill>
                <a:schemeClr val="lt1"/>
              </a:solidFill>
              <a:latin typeface="Roboto Light"/>
              <a:ea typeface="Roboto Light"/>
              <a:cs typeface="Roboto Light"/>
              <a:sym typeface="Roboto Light"/>
            </a:endParaRPr>
          </a:p>
        </p:txBody>
      </p:sp>
      <p:sp>
        <p:nvSpPr>
          <p:cNvPr id="188" name="Google Shape;188;g3056f2930a7_0_363"/>
          <p:cNvSpPr/>
          <p:nvPr/>
        </p:nvSpPr>
        <p:spPr>
          <a:xfrm>
            <a:off x="1088000" y="2141213"/>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1.</a:t>
            </a:r>
            <a:endParaRPr sz="3700" b="1" i="0" u="none" strike="noStrike" cap="none">
              <a:solidFill>
                <a:schemeClr val="lt1"/>
              </a:solidFill>
              <a:latin typeface="Exo 2"/>
              <a:ea typeface="Exo 2"/>
              <a:cs typeface="Exo 2"/>
              <a:sym typeface="Exo 2"/>
            </a:endParaRPr>
          </a:p>
        </p:txBody>
      </p:sp>
      <p:sp>
        <p:nvSpPr>
          <p:cNvPr id="189" name="Google Shape;189;g3056f2930a7_0_363"/>
          <p:cNvSpPr/>
          <p:nvPr/>
        </p:nvSpPr>
        <p:spPr>
          <a:xfrm>
            <a:off x="1088000" y="3336114"/>
            <a:ext cx="993300" cy="993300"/>
          </a:xfrm>
          <a:prstGeom prst="ellipse">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uk-UA" sz="3700" b="1" i="0" u="none" strike="noStrike" cap="none">
                <a:solidFill>
                  <a:schemeClr val="lt1"/>
                </a:solidFill>
                <a:latin typeface="Exo 2"/>
                <a:ea typeface="Exo 2"/>
                <a:cs typeface="Exo 2"/>
                <a:sym typeface="Exo 2"/>
              </a:rPr>
              <a:t>2.</a:t>
            </a:r>
            <a:endParaRPr sz="3700" b="1" i="0" u="none" strike="noStrike" cap="none">
              <a:solidFill>
                <a:schemeClr val="lt1"/>
              </a:solidFill>
              <a:latin typeface="Exo 2"/>
              <a:ea typeface="Exo 2"/>
              <a:cs typeface="Exo 2"/>
              <a:sym typeface="Exo 2"/>
            </a:endParaRPr>
          </a:p>
        </p:txBody>
      </p:sp>
      <p:sp>
        <p:nvSpPr>
          <p:cNvPr id="190" name="Google Shape;190;g3056f2930a7_0_363"/>
          <p:cNvSpPr txBox="1"/>
          <p:nvPr/>
        </p:nvSpPr>
        <p:spPr>
          <a:xfrm>
            <a:off x="2325325" y="2340713"/>
            <a:ext cx="9093024" cy="594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Експертиза </a:t>
            </a:r>
            <a:r>
              <a:rPr lang="uk-UA" sz="1700" b="0" i="0" u="none" strike="noStrike" cap="none" err="1">
                <a:solidFill>
                  <a:schemeClr val="dk1"/>
                </a:solidFill>
                <a:latin typeface="Roboto Light"/>
                <a:ea typeface="Roboto Light"/>
                <a:cs typeface="Roboto Light"/>
                <a:sym typeface="Roboto Light"/>
              </a:rPr>
              <a:t>про</a:t>
            </a:r>
            <a:r>
              <a:rPr lang="uk-UA" sz="1700" err="1">
                <a:solidFill>
                  <a:schemeClr val="dk1"/>
                </a:solidFill>
                <a:latin typeface="Roboto Light"/>
                <a:ea typeface="Roboto Light"/>
                <a:cs typeface="Roboto Light"/>
                <a:sym typeface="Roboto Light"/>
              </a:rPr>
              <a:t>є</a:t>
            </a:r>
            <a:r>
              <a:rPr lang="uk-UA" sz="1700" b="0" i="0" u="none" strike="noStrike" cap="none" err="1">
                <a:solidFill>
                  <a:schemeClr val="dk1"/>
                </a:solidFill>
                <a:latin typeface="Roboto Light"/>
                <a:ea typeface="Roboto Light"/>
                <a:cs typeface="Roboto Light"/>
                <a:sym typeface="Roboto Light"/>
              </a:rPr>
              <a:t>ктів</a:t>
            </a:r>
            <a:r>
              <a:rPr lang="uk-UA" sz="1700" b="0" i="0" u="none" strike="noStrike" cap="none">
                <a:solidFill>
                  <a:schemeClr val="dk1"/>
                </a:solidFill>
                <a:latin typeface="Roboto Light"/>
                <a:ea typeface="Roboto Light"/>
                <a:cs typeface="Roboto Light"/>
                <a:sym typeface="Roboto Light"/>
              </a:rPr>
              <a:t> будівництва об’єктів, що за класом наслідків (відповідальності) належать до об’єктів із середніми або значними наслідками (СС2, СС3). </a:t>
            </a:r>
            <a:endParaRPr sz="1700" b="0" i="0" u="none" strike="noStrike" cap="none">
              <a:solidFill>
                <a:schemeClr val="dk1"/>
              </a:solidFill>
              <a:latin typeface="Roboto Light"/>
              <a:ea typeface="Roboto Light"/>
              <a:cs typeface="Roboto Light"/>
              <a:sym typeface="Roboto Light"/>
            </a:endParaRPr>
          </a:p>
        </p:txBody>
      </p:sp>
      <p:sp>
        <p:nvSpPr>
          <p:cNvPr id="191" name="Google Shape;191;g3056f2930a7_0_363"/>
          <p:cNvSpPr txBox="1"/>
          <p:nvPr/>
        </p:nvSpPr>
        <p:spPr>
          <a:xfrm>
            <a:off x="2325324" y="3543738"/>
            <a:ext cx="9093025" cy="59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uk-UA" sz="1700" b="0" i="0" u="none" strike="noStrike" cap="none">
                <a:solidFill>
                  <a:schemeClr val="dk1"/>
                </a:solidFill>
                <a:latin typeface="Roboto Light"/>
                <a:ea typeface="Roboto Light"/>
                <a:cs typeface="Roboto Light"/>
                <a:sym typeface="Roboto Light"/>
              </a:rPr>
              <a:t>Експертиза про</a:t>
            </a:r>
            <a:r>
              <a:rPr lang="uk-UA" sz="1700">
                <a:solidFill>
                  <a:schemeClr val="dk1"/>
                </a:solidFill>
                <a:latin typeface="Roboto Light"/>
                <a:ea typeface="Roboto Light"/>
                <a:cs typeface="Roboto Light"/>
                <a:sym typeface="Roboto Light"/>
              </a:rPr>
              <a:t>є</a:t>
            </a:r>
            <a:r>
              <a:rPr lang="uk-UA" sz="1700" b="0" i="0" u="none" strike="noStrike" cap="none">
                <a:solidFill>
                  <a:schemeClr val="dk1"/>
                </a:solidFill>
                <a:latin typeface="Roboto Light"/>
                <a:ea typeface="Roboto Light"/>
                <a:cs typeface="Roboto Light"/>
                <a:sym typeface="Roboto Light"/>
              </a:rPr>
              <a:t>ктів будівництва об’єктів, що споруджуються за рахунок бюджетних коштів, коштів державних і комунальних підприємств, установ та організацій, а також кредитів, наданих під державні гарантії, якщо їх кошторисна вартість перевищує 300 тисяч гривень – у частині кошторису. </a:t>
            </a:r>
            <a:endParaRPr sz="1700" b="0" i="0" u="none" strike="noStrike" cap="none">
              <a:solidFill>
                <a:schemeClr val="dk1"/>
              </a:solidFill>
              <a:latin typeface="Roboto Light"/>
              <a:ea typeface="Roboto Light"/>
              <a:cs typeface="Roboto Light"/>
              <a:sym typeface="Roboto Light"/>
            </a:endParaRPr>
          </a:p>
        </p:txBody>
      </p:sp>
      <p:sp>
        <p:nvSpPr>
          <p:cNvPr id="192" name="Google Shape;192;g3056f2930a7_0_363"/>
          <p:cNvSpPr/>
          <p:nvPr/>
        </p:nvSpPr>
        <p:spPr>
          <a:xfrm>
            <a:off x="-650" y="-4775"/>
            <a:ext cx="12192000" cy="462600"/>
          </a:xfrm>
          <a:prstGeom prst="rect">
            <a:avLst/>
          </a:prstGeom>
          <a:solidFill>
            <a:srgbClr val="4BAF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93" name="Google Shape;193;g3056f2930a7_0_363"/>
          <p:cNvSpPr txBox="1"/>
          <p:nvPr/>
        </p:nvSpPr>
        <p:spPr>
          <a:xfrm>
            <a:off x="760725" y="52750"/>
            <a:ext cx="9879600" cy="4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uk-UA" sz="1600" b="1" i="0" u="none" strike="noStrike" cap="none">
                <a:solidFill>
                  <a:schemeClr val="lt1"/>
                </a:solidFill>
                <a:latin typeface="Exo 2"/>
                <a:ea typeface="Exo 2"/>
                <a:cs typeface="Exo 2"/>
                <a:sym typeface="Exo 2"/>
              </a:rPr>
              <a:t>Експертиза про</a:t>
            </a:r>
            <a:r>
              <a:rPr lang="uk-UA" sz="1600" b="1">
                <a:solidFill>
                  <a:schemeClr val="lt1"/>
                </a:solidFill>
                <a:latin typeface="Exo 2"/>
                <a:ea typeface="Exo 2"/>
                <a:cs typeface="Exo 2"/>
                <a:sym typeface="Exo 2"/>
              </a:rPr>
              <a:t>є</a:t>
            </a:r>
            <a:r>
              <a:rPr lang="uk-UA" sz="1600" b="1" i="0" u="none" strike="noStrike" cap="none">
                <a:solidFill>
                  <a:schemeClr val="lt1"/>
                </a:solidFill>
                <a:latin typeface="Exo 2"/>
                <a:ea typeface="Exo 2"/>
                <a:cs typeface="Exo 2"/>
                <a:sym typeface="Exo 2"/>
              </a:rPr>
              <a:t>ктної документації</a:t>
            </a:r>
            <a:endParaRPr sz="1600" b="1" i="0" u="none" strike="noStrike" cap="non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Ecoclub + NE Grant Theme">
  <a:themeElements>
    <a:clrScheme name="Ecoclub">
      <a:dk1>
        <a:srgbClr val="000000"/>
      </a:dk1>
      <a:lt1>
        <a:srgbClr val="FFFFFF"/>
      </a:lt1>
      <a:dk2>
        <a:srgbClr val="000000"/>
      </a:dk2>
      <a:lt2>
        <a:srgbClr val="E3DED1"/>
      </a:lt2>
      <a:accent1>
        <a:srgbClr val="549E39"/>
      </a:accent1>
      <a:accent2>
        <a:srgbClr val="8AB833"/>
      </a:accent2>
      <a:accent3>
        <a:srgbClr val="C0CF3A"/>
      </a:accent3>
      <a:accent4>
        <a:srgbClr val="595959"/>
      </a:accent4>
      <a:accent5>
        <a:srgbClr val="7F7F7F"/>
      </a:accent5>
      <a:accent6>
        <a:srgbClr val="3F3F3F"/>
      </a:accent6>
      <a:hlink>
        <a:srgbClr val="6B9F25"/>
      </a:hlink>
      <a:folHlink>
        <a:srgbClr val="4AB5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77446B249E1D4BAD16676CFC967A3F" ma:contentTypeVersion="21" ma:contentTypeDescription="Create a new document." ma:contentTypeScope="" ma:versionID="1ac46e9cd289f6786d7f104a22a91843">
  <xsd:schema xmlns:xsd="http://www.w3.org/2001/XMLSchema" xmlns:xs="http://www.w3.org/2001/XMLSchema" xmlns:p="http://schemas.microsoft.com/office/2006/metadata/properties" xmlns:ns2="f3dd4432-4244-4586-aa97-8c89bc256830" xmlns:ns3="87bf1afc-ba14-4ea7-a60e-ba7937bfb7cc" targetNamespace="http://schemas.microsoft.com/office/2006/metadata/properties" ma:root="true" ma:fieldsID="31883c1d4d5d9f1bed4803d76afa92c5" ns2:_="" ns3:_="">
    <xsd:import namespace="f3dd4432-4244-4586-aa97-8c89bc256830"/>
    <xsd:import namespace="87bf1afc-ba14-4ea7-a60e-ba7937bfb7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_x0032_" minOccurs="0"/>
                <xsd:element ref="ns2:_x0422__x0438__x043f__x0434__x043e__x043a__x0443__x043c__x0435__x043d__x0442__x043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dd4432-4244-4586-aa97-8c89bc256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d51a412-f6a3-4530-8da1-c0cb7f648d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x0032_" ma:index="26" nillable="true" ma:displayName="2" ma:format="DateOnly" ma:internalName="_x0032_">
      <xsd:simpleType>
        <xsd:restriction base="dms:DateTime"/>
      </xsd:simpleType>
    </xsd:element>
    <xsd:element name="_x0422__x0438__x043f__x0434__x043e__x043a__x0443__x043c__x0435__x043d__x0442__x0430_" ma:index="27" nillable="true" ma:displayName="Тип документа" ma:format="Dropdown" ma:internalName="_x0422__x0438__x043f__x0434__x043e__x043a__x0443__x043c__x0435__x043d__x0442__x0430_">
      <xsd:simpleType>
        <xsd:restriction base="dms:Choice">
          <xsd:enumeration value="Робочий документ"/>
          <xsd:enumeration value="Фінальний варіант"/>
          <xsd:enumeration value="Варіант 3"/>
        </xsd:restriction>
      </xsd:simpleType>
    </xsd:element>
  </xsd:schema>
  <xsd:schema xmlns:xsd="http://www.w3.org/2001/XMLSchema" xmlns:xs="http://www.w3.org/2001/XMLSchema" xmlns:dms="http://schemas.microsoft.com/office/2006/documentManagement/types" xmlns:pc="http://schemas.microsoft.com/office/infopath/2007/PartnerControls" targetNamespace="87bf1afc-ba14-4ea7-a60e-ba7937bfb7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2bc75-c6db-491f-a05e-c75e760786da}" ma:internalName="TaxCatchAll" ma:showField="CatchAllData" ma:web="87bf1afc-ba14-4ea7-a60e-ba7937bfb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dd4432-4244-4586-aa97-8c89bc256830">
      <Terms xmlns="http://schemas.microsoft.com/office/infopath/2007/PartnerControls"/>
    </lcf76f155ced4ddcb4097134ff3c332f>
    <TaxCatchAll xmlns="87bf1afc-ba14-4ea7-a60e-ba7937bfb7cc" xsi:nil="true"/>
    <_x0032_ xmlns="f3dd4432-4244-4586-aa97-8c89bc256830" xsi:nil="true"/>
    <_x0422__x0438__x043f__x0434__x043e__x043a__x0443__x043c__x0435__x043d__x0442__x0430_ xmlns="f3dd4432-4244-4586-aa97-8c89bc256830" xsi:nil="true"/>
  </documentManagement>
</p:properties>
</file>

<file path=customXml/itemProps1.xml><?xml version="1.0" encoding="utf-8"?>
<ds:datastoreItem xmlns:ds="http://schemas.openxmlformats.org/officeDocument/2006/customXml" ds:itemID="{F4092834-3ADE-4651-AFE4-46103C0A5E5D}">
  <ds:schemaRefs>
    <ds:schemaRef ds:uri="87bf1afc-ba14-4ea7-a60e-ba7937bfb7cc"/>
    <ds:schemaRef ds:uri="f3dd4432-4244-4586-aa97-8c89bc2568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2EE5CD-669C-4CD6-A3B9-1C29B153072F}">
  <ds:schemaRefs>
    <ds:schemaRef ds:uri="http://schemas.microsoft.com/sharepoint/v3/contenttype/forms"/>
  </ds:schemaRefs>
</ds:datastoreItem>
</file>

<file path=customXml/itemProps3.xml><?xml version="1.0" encoding="utf-8"?>
<ds:datastoreItem xmlns:ds="http://schemas.openxmlformats.org/officeDocument/2006/customXml" ds:itemID="{FE1B9475-E823-41A4-930A-1140623DCE33}">
  <ds:schemaRefs>
    <ds:schemaRef ds:uri="87bf1afc-ba14-4ea7-a60e-ba7937bfb7cc"/>
    <ds:schemaRef ds:uri="f3dd4432-4244-4586-aa97-8c89bc25683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Ecoclub + NE Grant Theme</vt:lpstr>
      <vt:lpstr>ДОЗВІЛЬНА ДОКУМЕНТАЦІЯ  НА БУДІВНИЦТВО ДАХОВОЇ СЕС</vt:lpstr>
      <vt:lpstr>Проєктування та будівництво дахових СЕС здійснюється власниками або користувачами будівель у такому порядку:</vt:lpstr>
      <vt:lpstr>Перед початком проєктування перевірте чи наявні в Замовника документи, що посвідчують право власності чи користування будівлею, на якій буде споруджено дахову СЕС.</vt:lpstr>
      <vt:lpstr>Проєктування та будівництво дахових СЕС здійснюється  власниками або користувачами будівель у такому порядку:</vt:lpstr>
      <vt:lpstr>Для проєктування кожного об’єкта будівництва необхідно отримувати технічні умови (стаття 30 Закону України «Про регулювання містобудівної діяльності»).</vt:lpstr>
      <vt:lpstr>Перед виконанням проєктних робіт Замовник на Генеральний проєктувальник повинні скласти та підписати Завдання на проєктування, у якому визначаються основні вимоги до майбутнього об’єкта (дахової СЕС). Завдання на проєктування (сканована копія) завантажується Замовником будівництва в ЄДЕССБ та реєструється в ЄДЕССБ.  </vt:lpstr>
      <vt:lpstr>Розрахунки навантажень на конструкції будівлі </vt:lpstr>
      <vt:lpstr>Для кожного об’єкта будівництва розроблюється проєктна документація. Залежно від класу наслідків об’єкта будівництва Вам необхідно буде розробити проєктну документацію: </vt:lpstr>
      <vt:lpstr>Проєктна документація в окремих випадках підлягає експертизі державними або  приватними установами. Нижче наведено перелік обов’язкових випадків, коли  Ви маєте забезпечити проведення експертизи проєктної документації:</vt:lpstr>
      <vt:lpstr>Після того як проєктна документація отримає позитивний висновок експертизи, Замовник будівництва має затвердити вказану проєктну документацію відповідним наказом. Сканована копія наказу про затвердження проєкту має бути обов’язково завантажена до ЄДЕССБ. </vt:lpstr>
      <vt:lpstr>Після того як проєктна документація буде затверджена, особа, яка буде здійснювати авторський нагляд та технічний нагляд, повинна зареєструвати відповідні відомості про здійснення авторсього та технічного гляду в ЄДЕССБ. </vt:lpstr>
      <vt:lpstr>Для того, щоб залучити компанію, яка буде виконувати монтажні роботи дахової СЕС,  Замовник будівництва має укласти з відповідною компанією договір підряду  (договір генерального підряду).</vt:lpstr>
      <vt:lpstr>У наступних папках Ви знайдете приклади договору генпідряду та відповідного наказу. </vt:lpstr>
      <vt:lpstr>Наступним кроком має бути реєстрація Замовника на порталі «Дія» та подання повідомлення про початок виконання будівельних робіт (для класу наслідків СС1) або заяви про отримання дозволу на будівництво (для класу наслідків СС2-СС3).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2025-07-03T13:22:34Z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0x0101008577446B249E1D4BAD16676CFC967A3F</vt:lpwstr>
  </property>
  <property fmtid="{D5CDD505-2E9C-101B-9397-08002B2CF9AE}" pid="3" name="MediaServiceImageTags">
    <vt:lpwstr/>
  </property>
</Properties>
</file>