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8288000" cy="10287000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Arimo Bold" panose="020B0604020202020204" charset="0"/>
      <p:regular r:id="rId9"/>
    </p:embeddedFont>
    <p:embeddedFont>
      <p:font typeface="Arimo Bold Italics" panose="020B0604020202020204" charset="0"/>
      <p:regular r:id="rId10"/>
    </p:embeddedFont>
    <p:embeddedFont>
      <p:font typeface="Arimo" panose="020B060402020202020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70" d="100"/>
          <a:sy n="70" d="100"/>
        </p:scale>
        <p:origin x="-774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ableStyles" Target="tableStyle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uk-UA" sz="1800"/>
              <a:t>Проведення державної реєстрації та наявність технічних паспортів ОДВ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за 2022 рік</c:v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'[Диаграмма в Microsoft PowerPoint ОДА (2).xlsx]І півр 2023 ОДВ'!$C$16:$C$19</c:f>
              <c:strCache>
                <c:ptCount val="4"/>
                <c:pt idx="0">
                  <c:v>Загальна кількість будівель</c:v>
                </c:pt>
                <c:pt idx="1">
                  <c:v>Проведено державну реєстрацю будівлі </c:v>
                </c:pt>
                <c:pt idx="2">
                  <c:v>На земельні ділянки на яких розташовані будівлі </c:v>
                </c:pt>
                <c:pt idx="3">
                  <c:v>Виготовлено технічних паспортів на будівлі</c:v>
                </c:pt>
              </c:strCache>
            </c:strRef>
          </c:cat>
          <c:val>
            <c:numRef>
              <c:f>'[Диаграмма в Microsoft PowerPoint ОДА (2).xlsx]І півр 2023 ОДВ'!$D$16:$D$19</c:f>
            </c:numRef>
          </c:val>
        </c:ser>
        <c:ser>
          <c:idx val="1"/>
          <c:order val="1"/>
          <c:tx>
            <c:v>Показники за 2023 рік</c:v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'[Диаграмма в Microsoft PowerPoint ОДА (2).xlsx]І півр 2023 ОДВ'!$C$16:$C$19</c:f>
              <c:strCache>
                <c:ptCount val="4"/>
                <c:pt idx="0">
                  <c:v>Загальна кількість будівель</c:v>
                </c:pt>
                <c:pt idx="1">
                  <c:v>Проведено державну реєстрацю будівлі </c:v>
                </c:pt>
                <c:pt idx="2">
                  <c:v>На земельні ділянки на яких розташовані будівлі </c:v>
                </c:pt>
                <c:pt idx="3">
                  <c:v>Виготовлено технічних паспортів на будівлі</c:v>
                </c:pt>
              </c:strCache>
            </c:strRef>
          </c:cat>
          <c:val>
            <c:numRef>
              <c:f>'[Диаграмма в Microsoft PowerPoint ОДА (2).xlsx]І півр 2023 ОДВ'!$E$16:$E$19</c:f>
              <c:numCache>
                <c:formatCode>General</c:formatCode>
                <c:ptCount val="4"/>
                <c:pt idx="0">
                  <c:v>15795</c:v>
                </c:pt>
                <c:pt idx="1">
                  <c:v>11670</c:v>
                </c:pt>
                <c:pt idx="2">
                  <c:v>5439</c:v>
                </c:pt>
                <c:pt idx="3">
                  <c:v>10720</c:v>
                </c:pt>
              </c:numCache>
            </c:numRef>
          </c:val>
        </c:ser>
        <c:ser>
          <c:idx val="2"/>
          <c:order val="2"/>
          <c:tx>
            <c:strRef>
              <c:f>'[Диаграмма в Microsoft PowerPoint ОДА (2).xlsx]І півр 2023 ОДВ'!$F$15</c:f>
              <c:strCache>
                <c:ptCount val="1"/>
                <c:pt idx="0">
                  <c:v>Показники за 2024 рік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5400" cap="flat" cmpd="sng" algn="ctr">
              <a:solidFill>
                <a:schemeClr val="accent2"/>
              </a:solidFill>
              <a:prstDash val="solid"/>
            </a:ln>
            <a:effectLst/>
          </c:spPr>
          <c:invertIfNegative val="0"/>
          <c:val>
            <c:numRef>
              <c:f>'[Диаграмма в Microsoft PowerPoint ОДА (2).xlsx]І півр 2023 ОДВ'!$F$16:$F$19</c:f>
              <c:numCache>
                <c:formatCode>General</c:formatCode>
                <c:ptCount val="4"/>
                <c:pt idx="0">
                  <c:v>12379</c:v>
                </c:pt>
                <c:pt idx="1">
                  <c:v>8478</c:v>
                </c:pt>
                <c:pt idx="2">
                  <c:v>4851</c:v>
                </c:pt>
                <c:pt idx="3">
                  <c:v>8963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2410240"/>
        <c:axId val="80715072"/>
      </c:barChart>
      <c:catAx>
        <c:axId val="10241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0"/>
            </a:pPr>
            <a:endParaRPr lang="ru-RU"/>
          </a:p>
        </c:txPr>
        <c:crossAx val="80715072"/>
        <c:crosses val="autoZero"/>
        <c:auto val="1"/>
        <c:lblAlgn val="ctr"/>
        <c:lblOffset val="100"/>
        <c:noMultiLvlLbl val="0"/>
      </c:catAx>
      <c:valAx>
        <c:axId val="80715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024102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0293904668166477"/>
          <c:y val="0.93802557768514228"/>
          <c:w val="0.39709809711286087"/>
          <c:h val="5.543847460243939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uk-UA" sz="1800"/>
              <a:t>Охоплено енергомоніторингом будівель ОДВ</a:t>
            </a:r>
          </a:p>
        </c:rich>
      </c:tx>
      <c:layout>
        <c:manualLayout>
          <c:xMode val="edge"/>
          <c:yMode val="edge"/>
          <c:x val="0.31059031524785563"/>
          <c:y val="3.676546327935423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382372681728566E-2"/>
          <c:y val="0.15267641665459161"/>
          <c:w val="0.90127682851300828"/>
          <c:h val="0.60603026440786967"/>
        </c:manualLayout>
      </c:layout>
      <c:barChart>
        <c:barDir val="col"/>
        <c:grouping val="clustered"/>
        <c:varyColors val="0"/>
        <c:ser>
          <c:idx val="0"/>
          <c:order val="0"/>
          <c:tx>
            <c:v>за 2022 рік</c:v>
          </c:tx>
          <c:invertIfNegative val="0"/>
          <c:cat>
            <c:strRef>
              <c:f>'[Диаграмма в Microsoft PowerPoint ОДА (2).xlsx]І півр 2023 ОДВ'!$C$21:$C$24</c:f>
              <c:strCache>
                <c:ptCount val="4"/>
                <c:pt idx="0">
                  <c:v>Загальна кількість будівель</c:v>
                </c:pt>
                <c:pt idx="1">
                  <c:v>Охоплено енергомоніторингом</c:v>
                </c:pt>
                <c:pt idx="2">
                  <c:v>З автоматизованим енергомоніторингом</c:v>
                </c:pt>
                <c:pt idx="3">
                  <c:v>Наявність сертифіката ЕЕБ</c:v>
                </c:pt>
              </c:strCache>
            </c:strRef>
          </c:cat>
          <c:val>
            <c:numRef>
              <c:f>'[Диаграмма в Microsoft PowerPoint ОДА (2).xlsx]І півр 2023 ОДВ'!$D$6:$D$10</c:f>
            </c:numRef>
          </c:val>
        </c:ser>
        <c:ser>
          <c:idx val="1"/>
          <c:order val="1"/>
          <c:tx>
            <c:v>Показники за 2023 рік</c:v>
          </c:tx>
          <c:spPr>
            <a:solidFill>
              <a:schemeClr val="tx2">
                <a:lumMod val="40000"/>
                <a:lumOff val="60000"/>
              </a:schemeClr>
            </a:solidFill>
            <a:ln w="25400" cap="flat" cmpd="sng" algn="ctr">
              <a:solidFill>
                <a:schemeClr val="accent1"/>
              </a:solidFill>
              <a:prstDash val="solid"/>
            </a:ln>
            <a:effectLst/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PowerPoint ОДА (2).xlsx]І півр 2023 ОДВ'!$C$21:$C$24</c:f>
              <c:strCache>
                <c:ptCount val="4"/>
                <c:pt idx="0">
                  <c:v>Загальна кількість будівель</c:v>
                </c:pt>
                <c:pt idx="1">
                  <c:v>Охоплено енергомоніторингом</c:v>
                </c:pt>
                <c:pt idx="2">
                  <c:v>З автоматизованим енергомоніторингом</c:v>
                </c:pt>
                <c:pt idx="3">
                  <c:v>Наявність сертифіката ЕЕБ</c:v>
                </c:pt>
              </c:strCache>
            </c:strRef>
          </c:cat>
          <c:val>
            <c:numRef>
              <c:f>'[Диаграмма в Microsoft PowerPoint ОДА (2).xlsx]І півр 2023 ОДВ'!$E$21:$E$24</c:f>
              <c:numCache>
                <c:formatCode>General</c:formatCode>
                <c:ptCount val="4"/>
                <c:pt idx="0">
                  <c:v>15795</c:v>
                </c:pt>
                <c:pt idx="1">
                  <c:v>6946</c:v>
                </c:pt>
                <c:pt idx="2">
                  <c:v>1379</c:v>
                </c:pt>
                <c:pt idx="3">
                  <c:v>861</c:v>
                </c:pt>
              </c:numCache>
            </c:numRef>
          </c:val>
        </c:ser>
        <c:ser>
          <c:idx val="2"/>
          <c:order val="2"/>
          <c:tx>
            <c:strRef>
              <c:f>'[Диаграмма в Microsoft PowerPoint ОДА (2).xlsx]І півр 2023 ОДВ'!$F$5</c:f>
              <c:strCache>
                <c:ptCount val="1"/>
                <c:pt idx="0">
                  <c:v>Показники за 2024 рік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 w="25400" cap="flat" cmpd="sng" algn="ctr">
              <a:solidFill>
                <a:schemeClr val="accent5"/>
              </a:solidFill>
              <a:prstDash val="solid"/>
            </a:ln>
            <a:effectLst/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PowerPoint ОДА (2).xlsx]І півр 2023 ОДВ'!$C$21:$C$24</c:f>
              <c:strCache>
                <c:ptCount val="4"/>
                <c:pt idx="0">
                  <c:v>Загальна кількість будівель</c:v>
                </c:pt>
                <c:pt idx="1">
                  <c:v>Охоплено енергомоніторингом</c:v>
                </c:pt>
                <c:pt idx="2">
                  <c:v>З автоматизованим енергомоніторингом</c:v>
                </c:pt>
                <c:pt idx="3">
                  <c:v>Наявність сертифіката ЕЕБ</c:v>
                </c:pt>
              </c:strCache>
            </c:strRef>
          </c:cat>
          <c:val>
            <c:numRef>
              <c:f>'[Диаграмма в Microsoft PowerPoint ОДА (2).xlsx]І півр 2023 ОДВ'!$F$21:$F$24</c:f>
              <c:numCache>
                <c:formatCode>General</c:formatCode>
                <c:ptCount val="4"/>
                <c:pt idx="0">
                  <c:v>12379</c:v>
                </c:pt>
                <c:pt idx="1">
                  <c:v>7052</c:v>
                </c:pt>
                <c:pt idx="2">
                  <c:v>1774</c:v>
                </c:pt>
                <c:pt idx="3">
                  <c:v>1260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2408704"/>
        <c:axId val="82806464"/>
      </c:barChart>
      <c:catAx>
        <c:axId val="102408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2806464"/>
        <c:crosses val="autoZero"/>
        <c:auto val="1"/>
        <c:lblAlgn val="ctr"/>
        <c:lblOffset val="100"/>
        <c:noMultiLvlLbl val="0"/>
      </c:catAx>
      <c:valAx>
        <c:axId val="82806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24087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8029239954440333"/>
          <c:y val="0.88376046154608034"/>
          <c:w val="0.42975241195639519"/>
          <c:h val="5.33464566929133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uk-UA" sz="1800"/>
              <a:t>Проведення державної реєстрації та наявність технічних паспортів ОВА/ОМС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'[Диаграмма в Microsoft PowerPoint ОДА (2).xlsx]І півр 2023 ОВА_ОМС'!$D$24</c:f>
              <c:strCache>
                <c:ptCount val="1"/>
                <c:pt idx="0">
                  <c:v>Показники за 2023 рік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'[Диаграмма в Microsoft PowerPoint ОДА (2).xlsx]І півр 2023 ОВА_ОМС'!$C$20:$C$23</c:f>
              <c:strCache>
                <c:ptCount val="4"/>
                <c:pt idx="0">
                  <c:v>Загальна кількість будівель</c:v>
                </c:pt>
                <c:pt idx="1">
                  <c:v>Проведено державну реєстрацю будівлі </c:v>
                </c:pt>
                <c:pt idx="2">
                  <c:v>На земельні ділянки на яких розташовані будівлі </c:v>
                </c:pt>
                <c:pt idx="3">
                  <c:v>Виготовлено технічних паспортів на будівлі</c:v>
                </c:pt>
              </c:strCache>
            </c:strRef>
          </c:cat>
          <c:val>
            <c:numRef>
              <c:f>'[Диаграмма в Microsoft PowerPoint ОДА (2).xlsx]І півр 2023 ОВА_ОМС'!$D$20:$D$23</c:f>
              <c:numCache>
                <c:formatCode>General</c:formatCode>
                <c:ptCount val="4"/>
                <c:pt idx="0">
                  <c:v>20205</c:v>
                </c:pt>
                <c:pt idx="1">
                  <c:v>9638</c:v>
                </c:pt>
                <c:pt idx="2">
                  <c:v>4929</c:v>
                </c:pt>
                <c:pt idx="3">
                  <c:v>8791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PowerPoint ОДА (2).xlsx]І півр 2023 ОВА_ОМС'!$E$24</c:f>
              <c:strCache>
                <c:ptCount val="1"/>
                <c:pt idx="0">
                  <c:v>Показники за 2024 рік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cat>
            <c:strRef>
              <c:f>'[Диаграмма в Microsoft PowerPoint ОДА (2).xlsx]І півр 2023 ОВА_ОМС'!$C$20:$C$23</c:f>
              <c:strCache>
                <c:ptCount val="4"/>
                <c:pt idx="0">
                  <c:v>Загальна кількість будівель</c:v>
                </c:pt>
                <c:pt idx="1">
                  <c:v>Проведено державну реєстрацю будівлі </c:v>
                </c:pt>
                <c:pt idx="2">
                  <c:v>На земельні ділянки на яких розташовані будівлі </c:v>
                </c:pt>
                <c:pt idx="3">
                  <c:v>Виготовлено технічних паспортів на будівлі</c:v>
                </c:pt>
              </c:strCache>
            </c:strRef>
          </c:cat>
          <c:val>
            <c:numRef>
              <c:f>'[Диаграмма в Microsoft PowerPoint ОДА (2).xlsx]І півр 2023 ОВА_ОМС'!$E$20:$E$23</c:f>
              <c:numCache>
                <c:formatCode>General</c:formatCode>
                <c:ptCount val="4"/>
                <c:pt idx="0">
                  <c:v>15451</c:v>
                </c:pt>
                <c:pt idx="1">
                  <c:v>8941</c:v>
                </c:pt>
                <c:pt idx="2">
                  <c:v>5731</c:v>
                </c:pt>
                <c:pt idx="3">
                  <c:v>9973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8515072"/>
        <c:axId val="82808192"/>
      </c:barChart>
      <c:catAx>
        <c:axId val="88515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0"/>
            </a:pPr>
            <a:endParaRPr lang="ru-RU"/>
          </a:p>
        </c:txPr>
        <c:crossAx val="82808192"/>
        <c:crosses val="autoZero"/>
        <c:auto val="1"/>
        <c:lblAlgn val="ctr"/>
        <c:lblOffset val="100"/>
        <c:noMultiLvlLbl val="0"/>
      </c:catAx>
      <c:valAx>
        <c:axId val="828081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885150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title>
      <c:tx>
        <c:rich>
          <a:bodyPr/>
          <a:lstStyle/>
          <a:p>
            <a:pPr>
              <a:defRPr sz="1800" b="1"/>
            </a:pPr>
            <a:r>
              <a:rPr lang="uk-UA" sz="1800" b="1"/>
              <a:t>Охоплено енергомоніторингом будівель ОВА/ОМС</a:t>
            </a:r>
          </a:p>
        </c:rich>
      </c:tx>
      <c:layout>
        <c:manualLayout>
          <c:xMode val="edge"/>
          <c:yMode val="edge"/>
          <c:x val="0.20982163492581624"/>
          <c:y val="6.124530587522713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7889835046801928E-2"/>
          <c:y val="0.15267636965088272"/>
          <c:w val="0.90127682851300828"/>
          <c:h val="0.606030264407869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'[Диаграмма в Microsoft PowerPoint ОДА (2).xlsx]І півр 2023 ОВА_ОМС'!$D$24</c:f>
              <c:strCache>
                <c:ptCount val="1"/>
                <c:pt idx="0">
                  <c:v>Показники за 2023 рік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PowerPoint ОДА (2).xlsx]І півр 2023 ОВА_ОМС'!$C$25:$C$28</c:f>
              <c:strCache>
                <c:ptCount val="4"/>
                <c:pt idx="0">
                  <c:v>Всього будівель</c:v>
                </c:pt>
                <c:pt idx="1">
                  <c:v>Охоплених енергомоніторингом</c:v>
                </c:pt>
                <c:pt idx="2">
                  <c:v>З автоматизованим енергомоніторингом</c:v>
                </c:pt>
                <c:pt idx="3">
                  <c:v>Наявність сертифіката ЕЕБ</c:v>
                </c:pt>
              </c:strCache>
            </c:strRef>
          </c:cat>
          <c:val>
            <c:numRef>
              <c:f>'[Диаграмма в Microsoft PowerPoint ОДА (2).xlsx]І півр 2023 ОВА_ОМС'!$D$25:$D$28</c:f>
              <c:numCache>
                <c:formatCode>General</c:formatCode>
                <c:ptCount val="4"/>
                <c:pt idx="0">
                  <c:v>20205</c:v>
                </c:pt>
                <c:pt idx="1">
                  <c:v>17750</c:v>
                </c:pt>
                <c:pt idx="2">
                  <c:v>1474</c:v>
                </c:pt>
                <c:pt idx="3">
                  <c:v>400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PowerPoint ОДА (2).xlsx]І півр 2023 ОВА_ОМС'!$E$24</c:f>
              <c:strCache>
                <c:ptCount val="1"/>
                <c:pt idx="0">
                  <c:v>Показники за 2024 рік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 w="25400" cap="flat" cmpd="sng" algn="ctr">
              <a:solidFill>
                <a:schemeClr val="accent1"/>
              </a:solidFill>
              <a:prstDash val="solid"/>
            </a:ln>
            <a:effectLst/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PowerPoint ОДА (2).xlsx]І півр 2023 ОВА_ОМС'!$C$25:$C$28</c:f>
              <c:strCache>
                <c:ptCount val="4"/>
                <c:pt idx="0">
                  <c:v>Всього будівель</c:v>
                </c:pt>
                <c:pt idx="1">
                  <c:v>Охоплених енергомоніторингом</c:v>
                </c:pt>
                <c:pt idx="2">
                  <c:v>З автоматизованим енергомоніторингом</c:v>
                </c:pt>
                <c:pt idx="3">
                  <c:v>Наявність сертифіката ЕЕБ</c:v>
                </c:pt>
              </c:strCache>
            </c:strRef>
          </c:cat>
          <c:val>
            <c:numRef>
              <c:f>'[Диаграмма в Microsoft PowerPoint ОДА (2).xlsx]І півр 2023 ОВА_ОМС'!$E$25:$E$28</c:f>
              <c:numCache>
                <c:formatCode>General</c:formatCode>
                <c:ptCount val="4"/>
                <c:pt idx="0">
                  <c:v>15451</c:v>
                </c:pt>
                <c:pt idx="1">
                  <c:v>11910</c:v>
                </c:pt>
                <c:pt idx="2">
                  <c:v>2821</c:v>
                </c:pt>
                <c:pt idx="3">
                  <c:v>1198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8517120"/>
        <c:axId val="82809920"/>
      </c:barChart>
      <c:catAx>
        <c:axId val="8851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2809920"/>
        <c:crosses val="autoZero"/>
        <c:auto val="1"/>
        <c:lblAlgn val="ctr"/>
        <c:lblOffset val="100"/>
        <c:noMultiLvlLbl val="0"/>
      </c:catAx>
      <c:valAx>
        <c:axId val="82809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85171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9296165603608284"/>
          <c:y val="0.8507445319335083"/>
          <c:w val="0.48663763012239658"/>
          <c:h val="8.9995944063343145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 b="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3.4.2025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10</a:t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 smtClean="0"/>
              <a:t>‹#›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0763" y="512763"/>
            <a:ext cx="4562475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10</a:t>
            </a: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 smtClean="0"/>
              <a:t>‹#›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.pn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4497712" y="0"/>
            <a:ext cx="3790288" cy="813165"/>
            <a:chOff x="0" y="0"/>
            <a:chExt cx="5053718" cy="108422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053711" cy="1084199"/>
            </a:xfrm>
            <a:custGeom>
              <a:avLst/>
              <a:gdLst/>
              <a:ahLst/>
              <a:cxnLst/>
              <a:rect l="l" t="t" r="r" b="b"/>
              <a:pathLst>
                <a:path w="5053711" h="1084199">
                  <a:moveTo>
                    <a:pt x="0" y="0"/>
                  </a:moveTo>
                  <a:lnTo>
                    <a:pt x="5053711" y="0"/>
                  </a:lnTo>
                  <a:lnTo>
                    <a:pt x="5053711" y="1084199"/>
                  </a:lnTo>
                  <a:lnTo>
                    <a:pt x="0" y="1084199"/>
                  </a:lnTo>
                  <a:close/>
                </a:path>
              </a:pathLst>
            </a:custGeom>
            <a:solidFill>
              <a:srgbClr val="F6F6F2"/>
            </a:solidFill>
          </p:spPr>
        </p:sp>
      </p:grpSp>
      <p:grpSp>
        <p:nvGrpSpPr>
          <p:cNvPr id="4" name="Group 4"/>
          <p:cNvGrpSpPr/>
          <p:nvPr/>
        </p:nvGrpSpPr>
        <p:grpSpPr>
          <a:xfrm>
            <a:off x="-19050" y="0"/>
            <a:ext cx="14497712" cy="813163"/>
            <a:chOff x="0" y="0"/>
            <a:chExt cx="19330282" cy="1084218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19330288" cy="1084199"/>
            </a:xfrm>
            <a:custGeom>
              <a:avLst/>
              <a:gdLst/>
              <a:ahLst/>
              <a:cxnLst/>
              <a:rect l="l" t="t" r="r" b="b"/>
              <a:pathLst>
                <a:path w="19330288" h="1084199">
                  <a:moveTo>
                    <a:pt x="0" y="0"/>
                  </a:moveTo>
                  <a:lnTo>
                    <a:pt x="19330288" y="0"/>
                  </a:lnTo>
                  <a:lnTo>
                    <a:pt x="19330288" y="1084199"/>
                  </a:lnTo>
                  <a:lnTo>
                    <a:pt x="0" y="1084199"/>
                  </a:lnTo>
                  <a:close/>
                </a:path>
              </a:pathLst>
            </a:custGeom>
            <a:gradFill rotWithShape="1">
              <a:gsLst>
                <a:gs pos="0">
                  <a:srgbClr val="F28E00">
                    <a:alpha val="100000"/>
                  </a:srgbClr>
                </a:gs>
                <a:gs pos="22000">
                  <a:srgbClr val="199132">
                    <a:alpha val="100000"/>
                  </a:srgbClr>
                </a:gs>
                <a:gs pos="46000">
                  <a:srgbClr val="4BB42D">
                    <a:alpha val="100000"/>
                  </a:srgbClr>
                </a:gs>
                <a:gs pos="64278">
                  <a:srgbClr val="FDDC00">
                    <a:alpha val="100000"/>
                  </a:srgbClr>
                </a:gs>
                <a:gs pos="83000">
                  <a:srgbClr val="0046AA">
                    <a:alpha val="100000"/>
                  </a:srgbClr>
                </a:gs>
                <a:gs pos="100000">
                  <a:srgbClr val="00A0FA">
                    <a:alpha val="100000"/>
                  </a:srgbClr>
                </a:gs>
              </a:gsLst>
              <a:lin ang="10800000"/>
            </a:gradFill>
          </p:spPr>
        </p:sp>
      </p:grpSp>
      <p:sp>
        <p:nvSpPr>
          <p:cNvPr id="6" name="Freeform 6"/>
          <p:cNvSpPr/>
          <p:nvPr/>
        </p:nvSpPr>
        <p:spPr>
          <a:xfrm>
            <a:off x="14715304" y="153633"/>
            <a:ext cx="3279916" cy="495633"/>
          </a:xfrm>
          <a:custGeom>
            <a:avLst/>
            <a:gdLst/>
            <a:ahLst/>
            <a:cxnLst/>
            <a:rect l="l" t="t" r="r" b="b"/>
            <a:pathLst>
              <a:path w="3279916" h="495633">
                <a:moveTo>
                  <a:pt x="0" y="0"/>
                </a:moveTo>
                <a:lnTo>
                  <a:pt x="3279917" y="0"/>
                </a:lnTo>
                <a:lnTo>
                  <a:pt x="3279917" y="495633"/>
                </a:lnTo>
                <a:lnTo>
                  <a:pt x="0" y="49563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 t="-831" b="-831"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747246" y="241870"/>
            <a:ext cx="13006076" cy="3413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92"/>
              </a:lnSpc>
            </a:pPr>
            <a:r>
              <a:rPr lang="en-US" sz="2400" b="1" dirty="0" err="1">
                <a:solidFill>
                  <a:srgbClr val="FFFFFF"/>
                </a:solidFill>
                <a:latin typeface="Times New Roman" panose="02020603050405020304" pitchFamily="18" charset="0"/>
                <a:ea typeface="Arimo Bold"/>
                <a:cs typeface="Times New Roman" panose="02020603050405020304" pitchFamily="18" charset="0"/>
                <a:sym typeface="Arimo Bold"/>
              </a:rPr>
              <a:t>Моніторинг</a:t>
            </a:r>
            <a:r>
              <a:rPr lang="en-US" sz="2400" b="1" dirty="0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 </a:t>
            </a:r>
            <a:r>
              <a:rPr lang="en-US" sz="2400" b="1" dirty="0" err="1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стану</a:t>
            </a:r>
            <a:r>
              <a:rPr lang="en-US" sz="2400" b="1" dirty="0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 </a:t>
            </a:r>
            <a:r>
              <a:rPr lang="en-US" sz="2400" b="1" dirty="0" err="1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впровадження</a:t>
            </a:r>
            <a:r>
              <a:rPr lang="en-US" sz="2400" b="1" dirty="0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 </a:t>
            </a:r>
            <a:r>
              <a:rPr lang="en-US" sz="2400" b="1" dirty="0" err="1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систем</a:t>
            </a:r>
            <a:r>
              <a:rPr lang="en-US" sz="2400" b="1" dirty="0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 </a:t>
            </a:r>
            <a:r>
              <a:rPr lang="en-US" sz="2400" b="1" dirty="0" err="1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енергетичного</a:t>
            </a:r>
            <a:r>
              <a:rPr lang="en-US" sz="2400" b="1" dirty="0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 </a:t>
            </a:r>
            <a:r>
              <a:rPr lang="en-US" sz="2400" b="1" dirty="0" err="1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менеджменту</a:t>
            </a:r>
            <a:endParaRPr lang="en-US" sz="2400" b="1" dirty="0">
              <a:solidFill>
                <a:srgbClr val="FFFFFF"/>
              </a:solidFill>
              <a:latin typeface="Arimo Bold"/>
              <a:ea typeface="Arimo Bold"/>
              <a:cs typeface="Arimo Bold"/>
              <a:sym typeface="Arimo Bold"/>
            </a:endParaRPr>
          </a:p>
        </p:txBody>
      </p:sp>
      <p:grpSp>
        <p:nvGrpSpPr>
          <p:cNvPr id="8" name="Group 8"/>
          <p:cNvGrpSpPr/>
          <p:nvPr/>
        </p:nvGrpSpPr>
        <p:grpSpPr>
          <a:xfrm>
            <a:off x="739368" y="1470210"/>
            <a:ext cx="7280528" cy="869408"/>
            <a:chOff x="0" y="0"/>
            <a:chExt cx="9707371" cy="115921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9707421" cy="1159256"/>
            </a:xfrm>
            <a:custGeom>
              <a:avLst/>
              <a:gdLst/>
              <a:ahLst/>
              <a:cxnLst/>
              <a:rect l="l" t="t" r="r" b="b"/>
              <a:pathLst>
                <a:path w="9707421" h="1159256">
                  <a:moveTo>
                    <a:pt x="0" y="495808"/>
                  </a:moveTo>
                  <a:cubicBezTo>
                    <a:pt x="0" y="221996"/>
                    <a:pt x="97164" y="0"/>
                    <a:pt x="217007" y="0"/>
                  </a:cubicBezTo>
                  <a:lnTo>
                    <a:pt x="9490387" y="0"/>
                  </a:lnTo>
                  <a:cubicBezTo>
                    <a:pt x="9610229" y="0"/>
                    <a:pt x="9707421" y="221996"/>
                    <a:pt x="9707421" y="495808"/>
                  </a:cubicBezTo>
                  <a:lnTo>
                    <a:pt x="9707421" y="663448"/>
                  </a:lnTo>
                  <a:cubicBezTo>
                    <a:pt x="9707421" y="937260"/>
                    <a:pt x="9610229" y="1159256"/>
                    <a:pt x="9490387" y="1159256"/>
                  </a:cubicBezTo>
                  <a:lnTo>
                    <a:pt x="217007" y="1159256"/>
                  </a:lnTo>
                  <a:cubicBezTo>
                    <a:pt x="97164" y="1159256"/>
                    <a:pt x="0" y="937260"/>
                    <a:pt x="0" y="663448"/>
                  </a:cubicBezTo>
                  <a:close/>
                </a:path>
              </a:pathLst>
            </a:custGeom>
            <a:solidFill>
              <a:srgbClr val="0046AA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19050"/>
              <a:ext cx="9707371" cy="117826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600"/>
                </a:lnSpc>
              </a:pPr>
              <a:r>
                <a:rPr lang="en-US" sz="3000" b="1" dirty="0" err="1">
                  <a:solidFill>
                    <a:srgbClr val="FFFFFF"/>
                  </a:solidFill>
                  <a:latin typeface="Arimo Bold"/>
                  <a:ea typeface="Arimo Bold"/>
                  <a:cs typeface="Arimo Bold"/>
                  <a:sym typeface="Arimo Bold"/>
                </a:rPr>
                <a:t>Основні</a:t>
              </a:r>
              <a:r>
                <a:rPr lang="en-US" sz="3000" b="1" dirty="0">
                  <a:solidFill>
                    <a:srgbClr val="FFFFFF"/>
                  </a:solidFill>
                  <a:latin typeface="Arimo Bold"/>
                  <a:ea typeface="Arimo Bold"/>
                  <a:cs typeface="Arimo Bold"/>
                  <a:sym typeface="Arimo Bold"/>
                </a:rPr>
                <a:t> </a:t>
              </a:r>
              <a:r>
                <a:rPr lang="en-US" sz="3000" b="1" dirty="0" err="1">
                  <a:solidFill>
                    <a:srgbClr val="FFFFFF"/>
                  </a:solidFill>
                  <a:latin typeface="Arimo Bold"/>
                  <a:ea typeface="Arimo Bold"/>
                  <a:cs typeface="Arimo Bold"/>
                  <a:sym typeface="Arimo Bold"/>
                </a:rPr>
                <a:t>етапи</a:t>
              </a:r>
              <a:r>
                <a:rPr lang="en-US" sz="3000" b="1" dirty="0">
                  <a:solidFill>
                    <a:srgbClr val="FFFFFF"/>
                  </a:solidFill>
                  <a:latin typeface="Arimo Bold"/>
                  <a:ea typeface="Arimo Bold"/>
                  <a:cs typeface="Arimo Bold"/>
                  <a:sym typeface="Arimo Bold"/>
                </a:rPr>
                <a:t> </a:t>
              </a:r>
              <a:r>
                <a:rPr lang="en-US" sz="3000" b="1" dirty="0" err="1">
                  <a:solidFill>
                    <a:srgbClr val="FFFFFF"/>
                  </a:solidFill>
                  <a:latin typeface="Arimo Bold"/>
                  <a:ea typeface="Arimo Bold"/>
                  <a:cs typeface="Arimo Bold"/>
                  <a:sym typeface="Arimo Bold"/>
                </a:rPr>
                <a:t>впровадження</a:t>
              </a:r>
              <a:r>
                <a:rPr lang="en-US" sz="3000" b="1" dirty="0">
                  <a:solidFill>
                    <a:srgbClr val="FFFFFF"/>
                  </a:solidFill>
                  <a:latin typeface="Arimo Bold"/>
                  <a:ea typeface="Arimo Bold"/>
                  <a:cs typeface="Arimo Bold"/>
                  <a:sym typeface="Arimo Bold"/>
                </a:rPr>
                <a:t> </a:t>
              </a:r>
              <a:r>
                <a:rPr lang="en-US" sz="3000" b="1" dirty="0" err="1">
                  <a:solidFill>
                    <a:srgbClr val="FFFFFF"/>
                  </a:solidFill>
                  <a:latin typeface="Arimo Bold"/>
                  <a:ea typeface="Arimo Bold"/>
                  <a:cs typeface="Arimo Bold"/>
                  <a:sym typeface="Arimo Bold"/>
                </a:rPr>
                <a:t>СЕнМ</a:t>
              </a:r>
              <a:r>
                <a:rPr lang="en-US" sz="3000" b="1" dirty="0">
                  <a:solidFill>
                    <a:srgbClr val="FFFFFF"/>
                  </a:solidFill>
                  <a:latin typeface="Arimo Bold"/>
                  <a:ea typeface="Arimo Bold"/>
                  <a:cs typeface="Arimo Bold"/>
                  <a:sym typeface="Arimo Bold"/>
                </a:rPr>
                <a:t>:</a:t>
              </a:r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975846" y="2776060"/>
            <a:ext cx="17019375" cy="21159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89789" lvl="1" indent="-294895" algn="just">
              <a:lnSpc>
                <a:spcPts val="3278"/>
              </a:lnSpc>
              <a:buAutoNum type="arabicPeriod"/>
            </a:pPr>
            <a:r>
              <a:rPr lang="uk-UA" sz="2731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Визначення особи відповідальної за впровадження </a:t>
            </a:r>
            <a:r>
              <a:rPr lang="uk-UA" sz="2731" dirty="0" err="1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СЕнМ</a:t>
            </a:r>
            <a:r>
              <a:rPr lang="uk-UA" sz="2731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.</a:t>
            </a:r>
          </a:p>
          <a:p>
            <a:pPr marL="589789" lvl="1" indent="-294895" algn="just">
              <a:lnSpc>
                <a:spcPts val="3278"/>
              </a:lnSpc>
              <a:buAutoNum type="arabicPeriod"/>
            </a:pPr>
            <a:r>
              <a:rPr lang="uk-UA" sz="2731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Встановлення цілей щодо зменшення споживання енергії (енергоносіїв) та комунальних послуг (Декларація енергетичної політики</a:t>
            </a:r>
            <a:r>
              <a:rPr lang="en-US" sz="2731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).</a:t>
            </a:r>
            <a:endParaRPr lang="en-US" sz="2731" dirty="0">
              <a:solidFill>
                <a:srgbClr val="0A0A0A"/>
              </a:solidFill>
              <a:latin typeface="Times New Roman" panose="02020603050405020304" pitchFamily="18" charset="0"/>
              <a:ea typeface="Arimo"/>
              <a:cs typeface="Times New Roman" panose="02020603050405020304" pitchFamily="18" charset="0"/>
              <a:sym typeface="Arimo"/>
            </a:endParaRPr>
          </a:p>
          <a:p>
            <a:pPr marL="589789" lvl="1" indent="-294895" algn="just">
              <a:lnSpc>
                <a:spcPts val="3278"/>
              </a:lnSpc>
              <a:buAutoNum type="arabicPeriod"/>
            </a:pPr>
            <a:r>
              <a:rPr lang="uk-UA" sz="2731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Розробка Плану заходів із забезпечення сталого енергетичного розвитку.</a:t>
            </a:r>
          </a:p>
          <a:p>
            <a:pPr marL="589789" lvl="1" indent="-294895" algn="just">
              <a:lnSpc>
                <a:spcPts val="3278"/>
              </a:lnSpc>
              <a:buAutoNum type="arabicPeriod"/>
            </a:pPr>
            <a:r>
              <a:rPr lang="uk-UA" sz="2731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Енергетичний моніторинг </a:t>
            </a:r>
            <a:r>
              <a:rPr lang="en-US" sz="2731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у </a:t>
            </a:r>
            <a:r>
              <a:rPr lang="en-US" sz="2731" dirty="0" err="1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будівлях</a:t>
            </a:r>
            <a:r>
              <a:rPr lang="ru-RU" sz="2731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.</a:t>
            </a:r>
            <a:endParaRPr lang="en-US" sz="2731" dirty="0">
              <a:solidFill>
                <a:srgbClr val="0A0A0A"/>
              </a:solidFill>
              <a:latin typeface="Times New Roman" panose="02020603050405020304" pitchFamily="18" charset="0"/>
              <a:ea typeface="Arimo"/>
              <a:cs typeface="Times New Roman" panose="02020603050405020304" pitchFamily="18" charset="0"/>
              <a:sym typeface="Arimo"/>
            </a:endParaRPr>
          </a:p>
        </p:txBody>
      </p:sp>
      <p:grpSp>
        <p:nvGrpSpPr>
          <p:cNvPr id="12" name="Group 12"/>
          <p:cNvGrpSpPr/>
          <p:nvPr/>
        </p:nvGrpSpPr>
        <p:grpSpPr>
          <a:xfrm>
            <a:off x="747246" y="2666734"/>
            <a:ext cx="228600" cy="2304627"/>
            <a:chOff x="0" y="0"/>
            <a:chExt cx="304800" cy="3072836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304800" cy="3072892"/>
            </a:xfrm>
            <a:custGeom>
              <a:avLst/>
              <a:gdLst/>
              <a:ahLst/>
              <a:cxnLst/>
              <a:rect l="l" t="t" r="r" b="b"/>
              <a:pathLst>
                <a:path w="304800" h="3072892">
                  <a:moveTo>
                    <a:pt x="0" y="0"/>
                  </a:moveTo>
                  <a:lnTo>
                    <a:pt x="304800" y="0"/>
                  </a:lnTo>
                  <a:lnTo>
                    <a:pt x="304800" y="3072892"/>
                  </a:lnTo>
                  <a:lnTo>
                    <a:pt x="0" y="3072892"/>
                  </a:lnTo>
                  <a:close/>
                </a:path>
              </a:pathLst>
            </a:custGeom>
            <a:solidFill>
              <a:srgbClr val="FBD100"/>
            </a:solidFill>
          </p:spPr>
        </p:sp>
      </p:grpSp>
      <p:grpSp>
        <p:nvGrpSpPr>
          <p:cNvPr id="14" name="Group 14"/>
          <p:cNvGrpSpPr/>
          <p:nvPr/>
        </p:nvGrpSpPr>
        <p:grpSpPr>
          <a:xfrm>
            <a:off x="851060" y="5170132"/>
            <a:ext cx="8292940" cy="869407"/>
            <a:chOff x="0" y="0"/>
            <a:chExt cx="11057254" cy="115921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1057304" cy="1159256"/>
            </a:xfrm>
            <a:custGeom>
              <a:avLst/>
              <a:gdLst/>
              <a:ahLst/>
              <a:cxnLst/>
              <a:rect l="l" t="t" r="r" b="b"/>
              <a:pathLst>
                <a:path w="11057304" h="1159256">
                  <a:moveTo>
                    <a:pt x="0" y="495808"/>
                  </a:moveTo>
                  <a:cubicBezTo>
                    <a:pt x="0" y="221996"/>
                    <a:pt x="110675" y="0"/>
                    <a:pt x="247183" y="0"/>
                  </a:cubicBezTo>
                  <a:lnTo>
                    <a:pt x="10810096" y="0"/>
                  </a:lnTo>
                  <a:cubicBezTo>
                    <a:pt x="10946604" y="0"/>
                    <a:pt x="11057304" y="221996"/>
                    <a:pt x="11057304" y="495808"/>
                  </a:cubicBezTo>
                  <a:lnTo>
                    <a:pt x="11057304" y="663448"/>
                  </a:lnTo>
                  <a:cubicBezTo>
                    <a:pt x="11057304" y="937260"/>
                    <a:pt x="10946604" y="1159256"/>
                    <a:pt x="10810096" y="1159256"/>
                  </a:cubicBezTo>
                  <a:lnTo>
                    <a:pt x="247183" y="1159256"/>
                  </a:lnTo>
                  <a:cubicBezTo>
                    <a:pt x="110675" y="1159256"/>
                    <a:pt x="0" y="937260"/>
                    <a:pt x="0" y="663448"/>
                  </a:cubicBezTo>
                  <a:close/>
                </a:path>
              </a:pathLst>
            </a:custGeom>
            <a:solidFill>
              <a:srgbClr val="00A0FA"/>
            </a:solidFill>
          </p:spPr>
        </p:sp>
        <p:sp>
          <p:nvSpPr>
            <p:cNvPr id="16" name="TextBox 16"/>
            <p:cNvSpPr txBox="1"/>
            <p:nvPr/>
          </p:nvSpPr>
          <p:spPr>
            <a:xfrm>
              <a:off x="0" y="-19050"/>
              <a:ext cx="11057254" cy="117826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600"/>
                </a:lnSpc>
              </a:pPr>
              <a:r>
                <a:rPr lang="uk-UA" sz="3000" b="1" dirty="0">
                  <a:solidFill>
                    <a:srgbClr val="FFFFFF"/>
                  </a:solidFill>
                  <a:latin typeface="Arimo Bold"/>
                  <a:ea typeface="Arimo Bold"/>
                  <a:cs typeface="Arimo Bold"/>
                  <a:sym typeface="Arimo Bold"/>
                </a:rPr>
                <a:t>ОДВ</a:t>
              </a:r>
              <a:endParaRPr lang="en-US" sz="3000" b="1" dirty="0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endParaRPr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10642449" y="5170132"/>
            <a:ext cx="6616851" cy="869407"/>
            <a:chOff x="0" y="0"/>
            <a:chExt cx="8822468" cy="1159210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8822518" cy="1159256"/>
            </a:xfrm>
            <a:custGeom>
              <a:avLst/>
              <a:gdLst/>
              <a:ahLst/>
              <a:cxnLst/>
              <a:rect l="l" t="t" r="r" b="b"/>
              <a:pathLst>
                <a:path w="8822518" h="1159256">
                  <a:moveTo>
                    <a:pt x="0" y="495808"/>
                  </a:moveTo>
                  <a:cubicBezTo>
                    <a:pt x="0" y="221996"/>
                    <a:pt x="88307" y="0"/>
                    <a:pt x="197225" y="0"/>
                  </a:cubicBezTo>
                  <a:lnTo>
                    <a:pt x="8625263" y="0"/>
                  </a:lnTo>
                  <a:cubicBezTo>
                    <a:pt x="8734181" y="0"/>
                    <a:pt x="8822518" y="221996"/>
                    <a:pt x="8822518" y="495808"/>
                  </a:cubicBezTo>
                  <a:lnTo>
                    <a:pt x="8822518" y="663448"/>
                  </a:lnTo>
                  <a:cubicBezTo>
                    <a:pt x="8822518" y="937260"/>
                    <a:pt x="8734181" y="1159256"/>
                    <a:pt x="8625263" y="1159256"/>
                  </a:cubicBezTo>
                  <a:lnTo>
                    <a:pt x="197225" y="1159256"/>
                  </a:lnTo>
                  <a:cubicBezTo>
                    <a:pt x="88307" y="1159256"/>
                    <a:pt x="0" y="937260"/>
                    <a:pt x="0" y="663448"/>
                  </a:cubicBezTo>
                  <a:close/>
                </a:path>
              </a:pathLst>
            </a:custGeom>
            <a:solidFill>
              <a:srgbClr val="00A0FA"/>
            </a:solidFill>
          </p:spPr>
        </p:sp>
        <p:sp>
          <p:nvSpPr>
            <p:cNvPr id="19" name="TextBox 19"/>
            <p:cNvSpPr txBox="1"/>
            <p:nvPr/>
          </p:nvSpPr>
          <p:spPr>
            <a:xfrm>
              <a:off x="0" y="-19050"/>
              <a:ext cx="8822468" cy="117826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600"/>
                </a:lnSpc>
              </a:pPr>
              <a:r>
                <a:rPr lang="en-US" sz="3000" b="1">
                  <a:solidFill>
                    <a:srgbClr val="FFFFFF"/>
                  </a:solidFill>
                  <a:latin typeface="Arimo Bold"/>
                  <a:ea typeface="Arimo Bold"/>
                  <a:cs typeface="Arimo Bold"/>
                  <a:sym typeface="Arimo Bold"/>
                </a:rPr>
                <a:t>ОДВ</a:t>
              </a:r>
            </a:p>
          </p:txBody>
        </p:sp>
      </p:grpSp>
      <p:grpSp>
        <p:nvGrpSpPr>
          <p:cNvPr id="21" name="Group 21"/>
          <p:cNvGrpSpPr/>
          <p:nvPr/>
        </p:nvGrpSpPr>
        <p:grpSpPr>
          <a:xfrm>
            <a:off x="739368" y="6520111"/>
            <a:ext cx="228600" cy="2304627"/>
            <a:chOff x="0" y="0"/>
            <a:chExt cx="304800" cy="3072836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304800" cy="3072892"/>
            </a:xfrm>
            <a:custGeom>
              <a:avLst/>
              <a:gdLst/>
              <a:ahLst/>
              <a:cxnLst/>
              <a:rect l="l" t="t" r="r" b="b"/>
              <a:pathLst>
                <a:path w="304800" h="3072892">
                  <a:moveTo>
                    <a:pt x="0" y="0"/>
                  </a:moveTo>
                  <a:lnTo>
                    <a:pt x="304800" y="0"/>
                  </a:lnTo>
                  <a:lnTo>
                    <a:pt x="304800" y="3072892"/>
                  </a:lnTo>
                  <a:lnTo>
                    <a:pt x="0" y="3072892"/>
                  </a:lnTo>
                  <a:close/>
                </a:path>
              </a:pathLst>
            </a:custGeom>
            <a:solidFill>
              <a:srgbClr val="92D050"/>
            </a:solidFill>
          </p:spPr>
        </p:sp>
      </p:grpSp>
      <p:grpSp>
        <p:nvGrpSpPr>
          <p:cNvPr id="23" name="Group 23"/>
          <p:cNvGrpSpPr/>
          <p:nvPr/>
        </p:nvGrpSpPr>
        <p:grpSpPr>
          <a:xfrm>
            <a:off x="9593692" y="5170132"/>
            <a:ext cx="8401529" cy="869407"/>
            <a:chOff x="0" y="0"/>
            <a:chExt cx="11202038" cy="1159210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11202088" cy="1159256"/>
            </a:xfrm>
            <a:custGeom>
              <a:avLst/>
              <a:gdLst/>
              <a:ahLst/>
              <a:cxnLst/>
              <a:rect l="l" t="t" r="r" b="b"/>
              <a:pathLst>
                <a:path w="11202088" h="1159256">
                  <a:moveTo>
                    <a:pt x="0" y="495808"/>
                  </a:moveTo>
                  <a:cubicBezTo>
                    <a:pt x="0" y="221996"/>
                    <a:pt x="112125" y="0"/>
                    <a:pt x="250420" y="0"/>
                  </a:cubicBezTo>
                  <a:lnTo>
                    <a:pt x="10951644" y="0"/>
                  </a:lnTo>
                  <a:cubicBezTo>
                    <a:pt x="11089939" y="0"/>
                    <a:pt x="11202088" y="221996"/>
                    <a:pt x="11202088" y="495808"/>
                  </a:cubicBezTo>
                  <a:lnTo>
                    <a:pt x="11202088" y="663448"/>
                  </a:lnTo>
                  <a:cubicBezTo>
                    <a:pt x="11202088" y="937260"/>
                    <a:pt x="11089939" y="1159256"/>
                    <a:pt x="10951644" y="1159256"/>
                  </a:cubicBezTo>
                  <a:lnTo>
                    <a:pt x="250420" y="1159256"/>
                  </a:lnTo>
                  <a:cubicBezTo>
                    <a:pt x="112125" y="1159256"/>
                    <a:pt x="0" y="937260"/>
                    <a:pt x="0" y="663448"/>
                  </a:cubicBezTo>
                  <a:close/>
                </a:path>
              </a:pathLst>
            </a:custGeom>
            <a:solidFill>
              <a:srgbClr val="00A0FA"/>
            </a:solidFill>
          </p:spPr>
        </p:sp>
        <p:sp>
          <p:nvSpPr>
            <p:cNvPr id="25" name="TextBox 25"/>
            <p:cNvSpPr txBox="1"/>
            <p:nvPr/>
          </p:nvSpPr>
          <p:spPr>
            <a:xfrm>
              <a:off x="0" y="-19050"/>
              <a:ext cx="11202038" cy="117826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600"/>
                </a:lnSpc>
              </a:pPr>
              <a:r>
                <a:rPr lang="uk-UA" sz="3000" b="1" dirty="0" smtClean="0">
                  <a:solidFill>
                    <a:srgbClr val="FFFFFF"/>
                  </a:solidFill>
                  <a:latin typeface="Arimo Bold"/>
                  <a:ea typeface="Arimo Bold"/>
                  <a:cs typeface="Arimo Bold"/>
                  <a:sym typeface="Arimo Bold"/>
                </a:rPr>
                <a:t>ОВА/ОМС</a:t>
              </a:r>
              <a:endParaRPr lang="en-US" sz="3000" b="1" dirty="0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endParaRPr>
            </a:p>
          </p:txBody>
        </p:sp>
      </p:grpSp>
      <p:grpSp>
        <p:nvGrpSpPr>
          <p:cNvPr id="27" name="Group 27"/>
          <p:cNvGrpSpPr/>
          <p:nvPr/>
        </p:nvGrpSpPr>
        <p:grpSpPr>
          <a:xfrm>
            <a:off x="9365092" y="6520111"/>
            <a:ext cx="228600" cy="2304627"/>
            <a:chOff x="0" y="0"/>
            <a:chExt cx="304800" cy="3072836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304800" cy="3072892"/>
            </a:xfrm>
            <a:custGeom>
              <a:avLst/>
              <a:gdLst/>
              <a:ahLst/>
              <a:cxnLst/>
              <a:rect l="l" t="t" r="r" b="b"/>
              <a:pathLst>
                <a:path w="304800" h="3072892">
                  <a:moveTo>
                    <a:pt x="0" y="0"/>
                  </a:moveTo>
                  <a:lnTo>
                    <a:pt x="304800" y="0"/>
                  </a:lnTo>
                  <a:lnTo>
                    <a:pt x="304800" y="3072892"/>
                  </a:lnTo>
                  <a:lnTo>
                    <a:pt x="0" y="3072892"/>
                  </a:lnTo>
                  <a:close/>
                </a:path>
              </a:pathLst>
            </a:custGeom>
            <a:solidFill>
              <a:srgbClr val="92D050"/>
            </a:solidFill>
          </p:spPr>
        </p:sp>
      </p:grpSp>
      <p:sp>
        <p:nvSpPr>
          <p:cNvPr id="29" name="TextBox 20"/>
          <p:cNvSpPr txBox="1"/>
          <p:nvPr/>
        </p:nvSpPr>
        <p:spPr>
          <a:xfrm>
            <a:off x="993637" y="6538985"/>
            <a:ext cx="8305684" cy="28854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3390" lvl="1" indent="-226695">
              <a:lnSpc>
                <a:spcPts val="2520"/>
              </a:lnSpc>
              <a:buAutoNum type="arabicPeriod"/>
            </a:pPr>
            <a:r>
              <a:rPr lang="uk-UA" sz="2100" dirty="0" smtClean="0">
                <a:solidFill>
                  <a:srgbClr val="0A0A0A"/>
                </a:solidFill>
                <a:latin typeface="Arimo"/>
                <a:ea typeface="Arimo"/>
                <a:cs typeface="Arimo"/>
                <a:sym typeface="Arimo"/>
              </a:rPr>
              <a:t> </a:t>
            </a: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Призначено </a:t>
            </a:r>
            <a:r>
              <a:rPr lang="uk-UA" sz="2400" dirty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або покладено обов’язки </a:t>
            </a:r>
            <a:r>
              <a:rPr lang="uk-UA" sz="2400" dirty="0" err="1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енергоменеджера</a:t>
            </a:r>
            <a:r>
              <a:rPr lang="uk-UA" sz="2400" dirty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 на 1662 </a:t>
            </a: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особи.</a:t>
            </a:r>
            <a:endParaRPr lang="uk-UA" sz="2400" dirty="0">
              <a:solidFill>
                <a:srgbClr val="0A0A0A"/>
              </a:solidFill>
              <a:latin typeface="Times New Roman" panose="02020603050405020304" pitchFamily="18" charset="0"/>
              <a:ea typeface="Arimo"/>
              <a:cs typeface="Times New Roman" panose="02020603050405020304" pitchFamily="18" charset="0"/>
              <a:sym typeface="Arimo"/>
            </a:endParaRPr>
          </a:p>
          <a:p>
            <a:pPr marL="453390" lvl="1" indent="-226695">
              <a:lnSpc>
                <a:spcPts val="2520"/>
              </a:lnSpc>
              <a:buAutoNum type="arabicPeriod"/>
            </a:pP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 В </a:t>
            </a:r>
            <a:r>
              <a:rPr lang="uk-UA" sz="2400" dirty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5788 будівлях розроблено або використовується у діяльності декларація енергетичної </a:t>
            </a: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політики.</a:t>
            </a:r>
            <a:endParaRPr lang="uk-UA" sz="2400" dirty="0">
              <a:solidFill>
                <a:srgbClr val="0A0A0A"/>
              </a:solidFill>
              <a:latin typeface="Times New Roman" panose="02020603050405020304" pitchFamily="18" charset="0"/>
              <a:ea typeface="Arimo"/>
              <a:cs typeface="Times New Roman" panose="02020603050405020304" pitchFamily="18" charset="0"/>
              <a:sym typeface="Arimo"/>
            </a:endParaRPr>
          </a:p>
          <a:p>
            <a:pPr marL="453390" lvl="1" indent="-226695">
              <a:lnSpc>
                <a:spcPts val="2520"/>
              </a:lnSpc>
              <a:buAutoNum type="arabicPeriod"/>
            </a:pP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 В </a:t>
            </a:r>
            <a:r>
              <a:rPr lang="uk-UA" sz="2400" dirty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8108 будівлях використовують затверджений План діяльності системи </a:t>
            </a: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енергоменеджменту.</a:t>
            </a:r>
            <a:endParaRPr lang="uk-UA" sz="2400" dirty="0">
              <a:solidFill>
                <a:srgbClr val="0A0A0A"/>
              </a:solidFill>
              <a:latin typeface="Times New Roman" panose="02020603050405020304" pitchFamily="18" charset="0"/>
              <a:ea typeface="Arimo"/>
              <a:cs typeface="Times New Roman" panose="02020603050405020304" pitchFamily="18" charset="0"/>
              <a:sym typeface="Arimo"/>
            </a:endParaRPr>
          </a:p>
          <a:p>
            <a:pPr marL="453390" lvl="1" indent="-226695">
              <a:lnSpc>
                <a:spcPts val="2520"/>
              </a:lnSpc>
              <a:buAutoNum type="arabicPeriod"/>
            </a:pP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 </a:t>
            </a:r>
            <a:r>
              <a:rPr lang="uk-UA" sz="2400" dirty="0" err="1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Енергомоніторингом</a:t>
            </a: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 </a:t>
            </a:r>
            <a:r>
              <a:rPr lang="uk-UA" sz="2400" dirty="0" err="1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охопле</a:t>
            </a:r>
            <a:r>
              <a:rPr lang="en-US" sz="2400" dirty="0" err="1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но</a:t>
            </a:r>
            <a:r>
              <a:rPr lang="en-US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 </a:t>
            </a:r>
            <a:r>
              <a:rPr lang="uk-UA" sz="2400" b="1" i="1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 Bold Italics"/>
                <a:cs typeface="Times New Roman" panose="02020603050405020304" pitchFamily="18" charset="0"/>
                <a:sym typeface="Arimo Bold Italics"/>
              </a:rPr>
              <a:t>56,96</a:t>
            </a:r>
            <a:r>
              <a:rPr lang="en-US" sz="2400" b="1" i="1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 Bold Italics"/>
                <a:cs typeface="Times New Roman" panose="02020603050405020304" pitchFamily="18" charset="0"/>
                <a:sym typeface="Arimo Bold Italics"/>
              </a:rPr>
              <a:t>%</a:t>
            </a:r>
            <a:r>
              <a:rPr lang="en-US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 </a:t>
            </a: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будівель,</a:t>
            </a:r>
            <a:r>
              <a:rPr lang="en-US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 </a:t>
            </a: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автоматичним моніторингом </a:t>
            </a: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охоплено </a:t>
            </a:r>
            <a:r>
              <a:rPr lang="en-US" sz="2400" b="1" i="1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 Bold Italics"/>
                <a:cs typeface="Times New Roman" panose="02020603050405020304" pitchFamily="18" charset="0"/>
                <a:sym typeface="Arimo Bold Italics"/>
              </a:rPr>
              <a:t>1</a:t>
            </a:r>
            <a:r>
              <a:rPr lang="uk-UA" sz="2400" b="1" i="1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 Bold Italics"/>
                <a:cs typeface="Times New Roman" panose="02020603050405020304" pitchFamily="18" charset="0"/>
                <a:sym typeface="Arimo Bold Italics"/>
              </a:rPr>
              <a:t>4,33%</a:t>
            </a: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 будівель </a:t>
            </a:r>
            <a:r>
              <a:rPr lang="en-US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(в</a:t>
            </a: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сього будівель </a:t>
            </a: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- </a:t>
            </a:r>
            <a:r>
              <a:rPr lang="uk-UA" sz="2400" b="1" i="1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 Bold Italics"/>
                <a:cs typeface="Times New Roman" panose="02020603050405020304" pitchFamily="18" charset="0"/>
                <a:sym typeface="Arimo Bold Italics"/>
              </a:rPr>
              <a:t>12379</a:t>
            </a:r>
            <a:r>
              <a:rPr lang="en-US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).</a:t>
            </a:r>
            <a:endParaRPr lang="en-US" sz="2400" dirty="0">
              <a:solidFill>
                <a:srgbClr val="0A0A0A"/>
              </a:solidFill>
              <a:latin typeface="Times New Roman" panose="02020603050405020304" pitchFamily="18" charset="0"/>
              <a:ea typeface="Arimo"/>
              <a:cs typeface="Times New Roman" panose="02020603050405020304" pitchFamily="18" charset="0"/>
              <a:sym typeface="Arimo"/>
            </a:endParaRPr>
          </a:p>
        </p:txBody>
      </p:sp>
      <p:sp>
        <p:nvSpPr>
          <p:cNvPr id="30" name="TextBox 26"/>
          <p:cNvSpPr txBox="1"/>
          <p:nvPr/>
        </p:nvSpPr>
        <p:spPr>
          <a:xfrm>
            <a:off x="9685132" y="6544211"/>
            <a:ext cx="8450468" cy="28854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3390" lvl="1" indent="-226695">
              <a:lnSpc>
                <a:spcPts val="2520"/>
              </a:lnSpc>
              <a:buAutoNum type="arabicPeriod"/>
            </a:pPr>
            <a:r>
              <a:rPr lang="ru-RU" sz="2100" dirty="0" smtClean="0">
                <a:solidFill>
                  <a:srgbClr val="0A0A0A"/>
                </a:solidFill>
                <a:latin typeface="Arimo"/>
                <a:ea typeface="Arimo"/>
                <a:cs typeface="Arimo"/>
                <a:sym typeface="Arimo"/>
              </a:rPr>
              <a:t> </a:t>
            </a: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Призначено або покладено обов’язки </a:t>
            </a:r>
            <a:r>
              <a:rPr lang="ru-RU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енергоменеджера </a:t>
            </a:r>
            <a:r>
              <a:rPr lang="ru-RU" sz="2400" dirty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на 1709 </a:t>
            </a: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осіб.</a:t>
            </a:r>
          </a:p>
          <a:p>
            <a:pPr marL="453390" lvl="1" indent="-226695">
              <a:lnSpc>
                <a:spcPts val="2520"/>
              </a:lnSpc>
              <a:buAutoNum type="arabicPeriod"/>
            </a:pP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 В 3088 будівлях розроблено або використовується у діяльності декларація енергетичної політики.</a:t>
            </a:r>
          </a:p>
          <a:p>
            <a:pPr marL="453390" lvl="1" indent="-226695">
              <a:lnSpc>
                <a:spcPts val="2520"/>
              </a:lnSpc>
              <a:buAutoNum type="arabicPeriod"/>
            </a:pP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 В 5840 будівлях використовують затверджений План діяльності системи </a:t>
            </a:r>
            <a:r>
              <a:rPr lang="uk-UA" sz="2400" dirty="0" err="1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енергоменедж</a:t>
            </a:r>
            <a:r>
              <a:rPr lang="ru-RU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менту.</a:t>
            </a:r>
            <a:endParaRPr lang="ru-RU" sz="2400" dirty="0">
              <a:solidFill>
                <a:srgbClr val="0A0A0A"/>
              </a:solidFill>
              <a:latin typeface="Times New Roman" panose="02020603050405020304" pitchFamily="18" charset="0"/>
              <a:ea typeface="Arimo"/>
              <a:cs typeface="Times New Roman" panose="02020603050405020304" pitchFamily="18" charset="0"/>
              <a:sym typeface="Arimo"/>
            </a:endParaRPr>
          </a:p>
          <a:p>
            <a:pPr marL="453390" lvl="1" indent="-226695" algn="l">
              <a:lnSpc>
                <a:spcPts val="2520"/>
              </a:lnSpc>
              <a:buAutoNum type="arabicPeriod"/>
            </a:pPr>
            <a:r>
              <a:rPr lang="uk-UA" sz="2400" dirty="0" err="1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Енергомоніторингом</a:t>
            </a: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 охоплено </a:t>
            </a:r>
            <a:r>
              <a:rPr lang="uk-UA" sz="2400" b="1" i="1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 Bold Italics"/>
                <a:cs typeface="Times New Roman" panose="02020603050405020304" pitchFamily="18" charset="0"/>
                <a:sym typeface="Arimo Bold Italics"/>
              </a:rPr>
              <a:t>77,08</a:t>
            </a:r>
            <a:r>
              <a:rPr lang="en-US" sz="2400" b="1" i="1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 Bold Italics"/>
                <a:cs typeface="Times New Roman" panose="02020603050405020304" pitchFamily="18" charset="0"/>
                <a:sym typeface="Arimo Bold Italics"/>
              </a:rPr>
              <a:t>%</a:t>
            </a:r>
            <a:r>
              <a:rPr lang="en-US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 </a:t>
            </a: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будівель, автоматичним моніторингом охоплено </a:t>
            </a:r>
            <a:r>
              <a:rPr lang="uk-UA" sz="2400" b="1" i="1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 Bold Italics"/>
                <a:cs typeface="Times New Roman" panose="02020603050405020304" pitchFamily="18" charset="0"/>
                <a:sym typeface="Arimo Bold Italics"/>
              </a:rPr>
              <a:t>18,25</a:t>
            </a:r>
            <a:r>
              <a:rPr lang="en-US" sz="2400" b="1" i="1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 Bold Italics"/>
                <a:cs typeface="Times New Roman" panose="02020603050405020304" pitchFamily="18" charset="0"/>
                <a:sym typeface="Arimo Bold Italics"/>
              </a:rPr>
              <a:t>%</a:t>
            </a:r>
            <a:r>
              <a:rPr lang="en-US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 </a:t>
            </a:r>
            <a:r>
              <a:rPr lang="uk-UA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будівель (всього будівель - </a:t>
            </a:r>
            <a:r>
              <a:rPr lang="uk-UA" sz="2400" b="1" i="1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 Bold Italics"/>
                <a:cs typeface="Times New Roman" panose="02020603050405020304" pitchFamily="18" charset="0"/>
                <a:sym typeface="Arimo Bold Italics"/>
              </a:rPr>
              <a:t>15451</a:t>
            </a:r>
            <a:r>
              <a:rPr lang="en-US" sz="2400" dirty="0" smtClean="0">
                <a:solidFill>
                  <a:srgbClr val="0A0A0A"/>
                </a:solidFill>
                <a:latin typeface="Times New Roman" panose="02020603050405020304" pitchFamily="18" charset="0"/>
                <a:ea typeface="Arimo"/>
                <a:cs typeface="Times New Roman" panose="02020603050405020304" pitchFamily="18" charset="0"/>
                <a:sym typeface="Arimo"/>
              </a:rPr>
              <a:t>).</a:t>
            </a:r>
            <a:endParaRPr lang="en-US" sz="2400" dirty="0">
              <a:solidFill>
                <a:srgbClr val="0A0A0A"/>
              </a:solidFill>
              <a:latin typeface="Times New Roman" panose="02020603050405020304" pitchFamily="18" charset="0"/>
              <a:ea typeface="Arimo"/>
              <a:cs typeface="Times New Roman" panose="02020603050405020304" pitchFamily="18" charset="0"/>
              <a:sym typeface="Arim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4497712" y="0"/>
            <a:ext cx="3790288" cy="813165"/>
            <a:chOff x="0" y="0"/>
            <a:chExt cx="5053718" cy="108422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053711" cy="1084199"/>
            </a:xfrm>
            <a:custGeom>
              <a:avLst/>
              <a:gdLst/>
              <a:ahLst/>
              <a:cxnLst/>
              <a:rect l="l" t="t" r="r" b="b"/>
              <a:pathLst>
                <a:path w="5053711" h="1084199">
                  <a:moveTo>
                    <a:pt x="0" y="0"/>
                  </a:moveTo>
                  <a:lnTo>
                    <a:pt x="5053711" y="0"/>
                  </a:lnTo>
                  <a:lnTo>
                    <a:pt x="5053711" y="1084199"/>
                  </a:lnTo>
                  <a:lnTo>
                    <a:pt x="0" y="1084199"/>
                  </a:lnTo>
                  <a:close/>
                </a:path>
              </a:pathLst>
            </a:custGeom>
            <a:solidFill>
              <a:srgbClr val="F6F6F2"/>
            </a:solidFill>
          </p:spPr>
        </p:sp>
      </p:grpSp>
      <p:grpSp>
        <p:nvGrpSpPr>
          <p:cNvPr id="4" name="Group 4"/>
          <p:cNvGrpSpPr/>
          <p:nvPr/>
        </p:nvGrpSpPr>
        <p:grpSpPr>
          <a:xfrm>
            <a:off x="-19050" y="0"/>
            <a:ext cx="14497712" cy="813163"/>
            <a:chOff x="0" y="0"/>
            <a:chExt cx="19330282" cy="1084218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19330288" cy="1084199"/>
            </a:xfrm>
            <a:custGeom>
              <a:avLst/>
              <a:gdLst/>
              <a:ahLst/>
              <a:cxnLst/>
              <a:rect l="l" t="t" r="r" b="b"/>
              <a:pathLst>
                <a:path w="19330288" h="1084199">
                  <a:moveTo>
                    <a:pt x="0" y="0"/>
                  </a:moveTo>
                  <a:lnTo>
                    <a:pt x="19330288" y="0"/>
                  </a:lnTo>
                  <a:lnTo>
                    <a:pt x="19330288" y="1084199"/>
                  </a:lnTo>
                  <a:lnTo>
                    <a:pt x="0" y="1084199"/>
                  </a:lnTo>
                  <a:close/>
                </a:path>
              </a:pathLst>
            </a:custGeom>
            <a:gradFill rotWithShape="1">
              <a:gsLst>
                <a:gs pos="0">
                  <a:srgbClr val="F28E00">
                    <a:alpha val="100000"/>
                  </a:srgbClr>
                </a:gs>
                <a:gs pos="22000">
                  <a:srgbClr val="199132">
                    <a:alpha val="100000"/>
                  </a:srgbClr>
                </a:gs>
                <a:gs pos="46000">
                  <a:srgbClr val="4BB42D">
                    <a:alpha val="100000"/>
                  </a:srgbClr>
                </a:gs>
                <a:gs pos="64278">
                  <a:srgbClr val="FDDC00">
                    <a:alpha val="100000"/>
                  </a:srgbClr>
                </a:gs>
                <a:gs pos="83000">
                  <a:srgbClr val="0046AA">
                    <a:alpha val="100000"/>
                  </a:srgbClr>
                </a:gs>
                <a:gs pos="100000">
                  <a:srgbClr val="00A0FA">
                    <a:alpha val="100000"/>
                  </a:srgbClr>
                </a:gs>
              </a:gsLst>
              <a:lin ang="10800000"/>
            </a:gradFill>
          </p:spPr>
        </p:sp>
      </p:grpSp>
      <p:sp>
        <p:nvSpPr>
          <p:cNvPr id="6" name="Freeform 6"/>
          <p:cNvSpPr/>
          <p:nvPr/>
        </p:nvSpPr>
        <p:spPr>
          <a:xfrm>
            <a:off x="14715304" y="153633"/>
            <a:ext cx="3279916" cy="495633"/>
          </a:xfrm>
          <a:custGeom>
            <a:avLst/>
            <a:gdLst/>
            <a:ahLst/>
            <a:cxnLst/>
            <a:rect l="l" t="t" r="r" b="b"/>
            <a:pathLst>
              <a:path w="3279916" h="495633">
                <a:moveTo>
                  <a:pt x="0" y="0"/>
                </a:moveTo>
                <a:lnTo>
                  <a:pt x="3279917" y="0"/>
                </a:lnTo>
                <a:lnTo>
                  <a:pt x="3279917" y="495633"/>
                </a:lnTo>
                <a:lnTo>
                  <a:pt x="0" y="495633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 t="-831" b="-831"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581747" y="241870"/>
            <a:ext cx="13296122" cy="3334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592"/>
              </a:lnSpc>
            </a:pPr>
            <a:r>
              <a:rPr lang="en-US" sz="2400" b="1" dirty="0" err="1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Моніторинг</a:t>
            </a:r>
            <a:r>
              <a:rPr lang="en-US" sz="2400" b="1" dirty="0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 </a:t>
            </a:r>
            <a:r>
              <a:rPr lang="en-US" sz="2400" b="1" dirty="0" err="1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стану</a:t>
            </a:r>
            <a:r>
              <a:rPr lang="en-US" sz="2400" b="1" dirty="0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 </a:t>
            </a:r>
            <a:r>
              <a:rPr lang="uk-UA" sz="2400" b="1" dirty="0" smtClean="0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впровадження</a:t>
            </a:r>
            <a:r>
              <a:rPr lang="en-US" sz="2400" b="1" dirty="0" smtClean="0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 </a:t>
            </a:r>
            <a:r>
              <a:rPr lang="en-US" sz="2400" b="1" dirty="0" err="1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систем</a:t>
            </a:r>
            <a:r>
              <a:rPr lang="en-US" sz="2400" b="1" dirty="0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 </a:t>
            </a:r>
            <a:r>
              <a:rPr lang="en-US" sz="2400" b="1" dirty="0" err="1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енергетичного</a:t>
            </a:r>
            <a:r>
              <a:rPr lang="en-US" sz="2400" b="1" dirty="0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 </a:t>
            </a:r>
            <a:r>
              <a:rPr lang="en-US" sz="2400" b="1" dirty="0" err="1" smtClean="0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менеджменту</a:t>
            </a:r>
            <a:r>
              <a:rPr lang="ru-RU" sz="2400" b="1" dirty="0" smtClean="0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 ОДВ та ОВА/ОМС</a:t>
            </a:r>
            <a:endParaRPr lang="en-US" sz="2400" b="1" dirty="0">
              <a:solidFill>
                <a:srgbClr val="FFFFFF"/>
              </a:solidFill>
              <a:latin typeface="Arimo Bold"/>
              <a:ea typeface="Arimo Bold"/>
              <a:cs typeface="Arimo Bold"/>
              <a:sym typeface="Arimo Bold"/>
            </a:endParaRPr>
          </a:p>
        </p:txBody>
      </p:sp>
      <p:graphicFrame>
        <p:nvGraphicFramePr>
          <p:cNvPr id="30" name="Диаграмма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6546690"/>
              </p:ext>
            </p:extLst>
          </p:nvPr>
        </p:nvGraphicFramePr>
        <p:xfrm>
          <a:off x="457200" y="1028700"/>
          <a:ext cx="8534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Диаграмма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858267"/>
              </p:ext>
            </p:extLst>
          </p:nvPr>
        </p:nvGraphicFramePr>
        <p:xfrm>
          <a:off x="9372600" y="1104900"/>
          <a:ext cx="8114522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2" name="Диаграмма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4212470"/>
              </p:ext>
            </p:extLst>
          </p:nvPr>
        </p:nvGraphicFramePr>
        <p:xfrm>
          <a:off x="457200" y="5448300"/>
          <a:ext cx="8991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3" name="Диаграмма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7443730"/>
              </p:ext>
            </p:extLst>
          </p:nvPr>
        </p:nvGraphicFramePr>
        <p:xfrm>
          <a:off x="9601200" y="5219700"/>
          <a:ext cx="839402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2698334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200</Words>
  <Application>Microsoft Office PowerPoint</Application>
  <PresentationFormat>Произвольный</PresentationFormat>
  <Paragraphs>28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Calibri</vt:lpstr>
      <vt:lpstr>Arimo Bold</vt:lpstr>
      <vt:lpstr>Times New Roman</vt:lpstr>
      <vt:lpstr>Arimo Bold Italics</vt:lpstr>
      <vt:lpstr>Arimo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Річний звіт 2024. цифра.pptx</dc:title>
  <dc:creator>monitoring</dc:creator>
  <cp:lastModifiedBy>monitoring</cp:lastModifiedBy>
  <cp:revision>5</cp:revision>
  <dcterms:created xsi:type="dcterms:W3CDTF">2006-08-16T00:00:00Z</dcterms:created>
  <dcterms:modified xsi:type="dcterms:W3CDTF">2025-04-03T08:09:50Z</dcterms:modified>
  <dc:identifier>DAGbhTXaVg0</dc:identifier>
</cp:coreProperties>
</file>