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TumwAYDaTH0iOh2NDLMPcg50d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4009C-1B45-CE8E-084B-815CE87FB6BF}" v="4" dt="2025-07-03T13:21:38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1"/>
  </p:normalViewPr>
  <p:slideViewPr>
    <p:cSldViewPr snapToGrid="0">
      <p:cViewPr varScale="1">
        <p:scale>
          <a:sx n="105" d="100"/>
          <a:sy n="105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Lytvyn" userId="14a01fac-f70a-4fba-a062-c14e789b33e0" providerId="ADAL" clId="{73B3C7FB-E2ED-42ED-826B-C37DC00028BE}"/>
    <pc:docChg chg="undo custSel modSld">
      <pc:chgData name="Natalia Lytvyn" userId="14a01fac-f70a-4fba-a062-c14e789b33e0" providerId="ADAL" clId="{73B3C7FB-E2ED-42ED-826B-C37DC00028BE}" dt="2024-10-31T13:59:18.057" v="43" actId="20577"/>
      <pc:docMkLst>
        <pc:docMk/>
      </pc:docMkLst>
      <pc:sldChg chg="modSp mod">
        <pc:chgData name="Natalia Lytvyn" userId="14a01fac-f70a-4fba-a062-c14e789b33e0" providerId="ADAL" clId="{73B3C7FB-E2ED-42ED-826B-C37DC00028BE}" dt="2024-10-29T10:35:34.901" v="41" actId="20577"/>
        <pc:sldMkLst>
          <pc:docMk/>
          <pc:sldMk cId="0" sldId="257"/>
        </pc:sldMkLst>
      </pc:sldChg>
      <pc:sldChg chg="modSp mod">
        <pc:chgData name="Natalia Lytvyn" userId="14a01fac-f70a-4fba-a062-c14e789b33e0" providerId="ADAL" clId="{73B3C7FB-E2ED-42ED-826B-C37DC00028BE}" dt="2024-10-27T18:03:03.234" v="21" actId="255"/>
        <pc:sldMkLst>
          <pc:docMk/>
          <pc:sldMk cId="0" sldId="258"/>
        </pc:sldMkLst>
      </pc:sldChg>
      <pc:sldChg chg="modSp mod">
        <pc:chgData name="Natalia Lytvyn" userId="14a01fac-f70a-4fba-a062-c14e789b33e0" providerId="ADAL" clId="{73B3C7FB-E2ED-42ED-826B-C37DC00028BE}" dt="2024-10-27T18:02:50.524" v="19" actId="255"/>
        <pc:sldMkLst>
          <pc:docMk/>
          <pc:sldMk cId="0" sldId="259"/>
        </pc:sldMkLst>
      </pc:sldChg>
      <pc:sldChg chg="modSp mod">
        <pc:chgData name="Natalia Lytvyn" userId="14a01fac-f70a-4fba-a062-c14e789b33e0" providerId="ADAL" clId="{73B3C7FB-E2ED-42ED-826B-C37DC00028BE}" dt="2024-10-27T18:03:15.958" v="22" actId="255"/>
        <pc:sldMkLst>
          <pc:docMk/>
          <pc:sldMk cId="0" sldId="260"/>
        </pc:sldMkLst>
      </pc:sldChg>
      <pc:sldChg chg="modSp mod">
        <pc:chgData name="Natalia Lytvyn" userId="14a01fac-f70a-4fba-a062-c14e789b33e0" providerId="ADAL" clId="{73B3C7FB-E2ED-42ED-826B-C37DC00028BE}" dt="2024-10-27T18:03:23.193" v="23" actId="255"/>
        <pc:sldMkLst>
          <pc:docMk/>
          <pc:sldMk cId="0" sldId="261"/>
        </pc:sldMkLst>
      </pc:sldChg>
      <pc:sldChg chg="modSp mod">
        <pc:chgData name="Natalia Lytvyn" userId="14a01fac-f70a-4fba-a062-c14e789b33e0" providerId="ADAL" clId="{73B3C7FB-E2ED-42ED-826B-C37DC00028BE}" dt="2024-10-27T18:06:09.214" v="32" actId="14100"/>
        <pc:sldMkLst>
          <pc:docMk/>
          <pc:sldMk cId="0" sldId="262"/>
        </pc:sldMkLst>
      </pc:sldChg>
      <pc:sldChg chg="modSp mod">
        <pc:chgData name="Natalia Lytvyn" userId="14a01fac-f70a-4fba-a062-c14e789b33e0" providerId="ADAL" clId="{73B3C7FB-E2ED-42ED-826B-C37DC00028BE}" dt="2024-10-27T18:04:41.587" v="25" actId="255"/>
        <pc:sldMkLst>
          <pc:docMk/>
          <pc:sldMk cId="0" sldId="263"/>
        </pc:sldMkLst>
      </pc:sldChg>
      <pc:sldChg chg="modSp mod">
        <pc:chgData name="Natalia Lytvyn" userId="14a01fac-f70a-4fba-a062-c14e789b33e0" providerId="ADAL" clId="{73B3C7FB-E2ED-42ED-826B-C37DC00028BE}" dt="2024-10-27T18:04:49.293" v="26" actId="255"/>
        <pc:sldMkLst>
          <pc:docMk/>
          <pc:sldMk cId="0" sldId="264"/>
        </pc:sldMkLst>
      </pc:sldChg>
      <pc:sldChg chg="modSp mod">
        <pc:chgData name="Natalia Lytvyn" userId="14a01fac-f70a-4fba-a062-c14e789b33e0" providerId="ADAL" clId="{73B3C7FB-E2ED-42ED-826B-C37DC00028BE}" dt="2024-10-27T18:04:56.218" v="27" actId="255"/>
        <pc:sldMkLst>
          <pc:docMk/>
          <pc:sldMk cId="0" sldId="265"/>
        </pc:sldMkLst>
      </pc:sldChg>
      <pc:sldChg chg="modSp mod">
        <pc:chgData name="Natalia Lytvyn" userId="14a01fac-f70a-4fba-a062-c14e789b33e0" providerId="ADAL" clId="{73B3C7FB-E2ED-42ED-826B-C37DC00028BE}" dt="2024-10-31T13:59:18.057" v="43" actId="20577"/>
        <pc:sldMkLst>
          <pc:docMk/>
          <pc:sldMk cId="0" sldId="266"/>
        </pc:sldMkLst>
      </pc:sldChg>
      <pc:sldChg chg="modSp mod">
        <pc:chgData name="Natalia Lytvyn" userId="14a01fac-f70a-4fba-a062-c14e789b33e0" providerId="ADAL" clId="{73B3C7FB-E2ED-42ED-826B-C37DC00028BE}" dt="2024-10-27T18:05:08.946" v="29" actId="255"/>
        <pc:sldMkLst>
          <pc:docMk/>
          <pc:sldMk cId="0" sldId="267"/>
        </pc:sldMkLst>
      </pc:sldChg>
      <pc:sldChg chg="modSp mod">
        <pc:chgData name="Natalia Lytvyn" userId="14a01fac-f70a-4fba-a062-c14e789b33e0" providerId="ADAL" clId="{73B3C7FB-E2ED-42ED-826B-C37DC00028BE}" dt="2024-10-27T18:05:16.244" v="30" actId="255"/>
        <pc:sldMkLst>
          <pc:docMk/>
          <pc:sldMk cId="0" sldId="268"/>
        </pc:sldMkLst>
      </pc:sldChg>
      <pc:sldChg chg="modSp mod">
        <pc:chgData name="Natalia Lytvyn" userId="14a01fac-f70a-4fba-a062-c14e789b33e0" providerId="ADAL" clId="{73B3C7FB-E2ED-42ED-826B-C37DC00028BE}" dt="2024-10-27T18:05:21.918" v="31" actId="255"/>
        <pc:sldMkLst>
          <pc:docMk/>
          <pc:sldMk cId="0" sldId="269"/>
        </pc:sldMkLst>
      </pc:sldChg>
      <pc:sldChg chg="modSp mod">
        <pc:chgData name="Natalia Lytvyn" userId="14a01fac-f70a-4fba-a062-c14e789b33e0" providerId="ADAL" clId="{73B3C7FB-E2ED-42ED-826B-C37DC00028BE}" dt="2024-10-27T18:00:07.721" v="1" actId="113"/>
        <pc:sldMkLst>
          <pc:docMk/>
          <pc:sldMk cId="0" sldId="270"/>
        </pc:sldMkLst>
      </pc:sldChg>
    </pc:docChg>
  </pc:docChgLst>
  <pc:docChgLst>
    <pc:chgData name="Natalia Lytvyn" userId="S::n.lytvyn@ecoclubrivne.org::14a01fac-f70a-4fba-a062-c14e789b33e0" providerId="AD" clId="Web-{1344009C-1B45-CE8E-084B-815CE87FB6BF}"/>
    <pc:docChg chg="modSld">
      <pc:chgData name="Natalia Lytvyn" userId="S::n.lytvyn@ecoclubrivne.org::14a01fac-f70a-4fba-a062-c14e789b33e0" providerId="AD" clId="Web-{1344009C-1B45-CE8E-084B-815CE87FB6BF}" dt="2025-07-03T13:21:38.616" v="2" actId="20577"/>
      <pc:docMkLst>
        <pc:docMk/>
      </pc:docMkLst>
      <pc:sldChg chg="modSp">
        <pc:chgData name="Natalia Lytvyn" userId="S::n.lytvyn@ecoclubrivne.org::14a01fac-f70a-4fba-a062-c14e789b33e0" providerId="AD" clId="Web-{1344009C-1B45-CE8E-084B-815CE87FB6BF}" dt="2025-07-03T13:21:38.616" v="2" actId="20577"/>
        <pc:sldMkLst>
          <pc:docMk/>
          <pc:sldMk cId="0" sldId="270"/>
        </pc:sldMkLst>
        <pc:spChg chg="mod">
          <ac:chgData name="Natalia Lytvyn" userId="S::n.lytvyn@ecoclubrivne.org::14a01fac-f70a-4fba-a062-c14e789b33e0" providerId="AD" clId="Web-{1344009C-1B45-CE8E-084B-815CE87FB6BF}" dt="2025-07-03T13:21:38.616" v="2" actId="20577"/>
          <ac:spMkLst>
            <pc:docMk/>
            <pc:sldMk cId="0" sldId="270"/>
            <ac:spMk id="2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56f2930a7_0_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3056f2930a7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56f2930a7_0_4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056f2930a7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56f2930a7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056f2930a7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56f2930a7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056f2930a7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56f2930a7_0_5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056f2930a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56f2930a7_0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056f2930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56f2930a7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3056f2930a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56f2930a7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3056f2930a7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3056f2930a7_0_2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56f2930a7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056f2930a7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6194b294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06194b29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56f2930a7_0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3056f2930a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56f2930a7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056f2930a7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56f2930a7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3056f2930a7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bject">
  <p:cSld name="title + objec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3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+ text">
  <p:cSld name="picture +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838200" y="2042409"/>
            <a:ext cx="6359100" cy="3519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7808626" y="2027419"/>
            <a:ext cx="37338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objects">
  <p:cSld name="title + 2 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481011" y="1963711"/>
            <a:ext cx="50613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801975" y="1963711"/>
            <a:ext cx="5085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00008" y="3200009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numbers / pictures">
  <p:cSld name="2 numbers / pictures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4232486" y="689548"/>
            <a:ext cx="72501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831955" y="689548"/>
            <a:ext cx="26607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3"/>
          </p:nvPr>
        </p:nvSpPr>
        <p:spPr>
          <a:xfrm>
            <a:off x="846945" y="3425253"/>
            <a:ext cx="26607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4"/>
          </p:nvPr>
        </p:nvSpPr>
        <p:spPr>
          <a:xfrm>
            <a:off x="4247476" y="3425253"/>
            <a:ext cx="72501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19592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/ picture">
  <p:cSld name="chart / picture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83171" y="704537"/>
            <a:ext cx="10704300" cy="47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 b="42957"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/>
          <p:nvPr/>
        </p:nvSpPr>
        <p:spPr>
          <a:xfrm>
            <a:off x="0" y="261328"/>
            <a:ext cx="1219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uk-UA" sz="6000" b="1" i="0" u="none" strike="noStrike" cap="none">
                <a:solidFill>
                  <a:schemeClr val="dk1"/>
                </a:solidFill>
                <a:latin typeface="Exo 2 Black"/>
                <a:ea typeface="Exo 2 Black"/>
                <a:cs typeface="Exo 2 Black"/>
                <a:sym typeface="Exo 2"/>
              </a:rPr>
              <a:t>Дякую!  </a:t>
            </a:r>
            <a:endParaRPr sz="6000" b="1" i="0" u="none" strike="noStrike" cap="none">
              <a:solidFill>
                <a:schemeClr val="dk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0" y="4946073"/>
            <a:ext cx="12192000" cy="19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 2"/>
              <a:buNone/>
              <a:defRPr sz="4400" b="1" i="0" u="none" strike="noStrike" cap="none">
                <a:solidFill>
                  <a:schemeClr val="dk1"/>
                </a:solidFill>
                <a:latin typeface="Exo 2 Black"/>
                <a:ea typeface="Exo 2 Black"/>
                <a:cs typeface="Exo 2 Black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3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9" descr="Изображение выглядит как рисунок, еда&#10;&#10;Автоматически созданное описание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33201" y="6015167"/>
            <a:ext cx="2009226" cy="4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1069800" y="966175"/>
            <a:ext cx="10052400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60045" marR="5080" lvl="0" indent="-34798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uk-UA" sz="4400"/>
              <a:t>ДОЗВІЛЬНА ДОКУМЕНТАЦІЯ</a:t>
            </a:r>
            <a:r>
              <a:rPr lang="uk-UA" sz="4800"/>
              <a:t> </a:t>
            </a:r>
            <a:endParaRPr sz="4800"/>
          </a:p>
          <a:p>
            <a:pPr marL="360045" marR="5080" lvl="0" indent="-34798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uk-UA" sz="4800"/>
              <a:t>НА БУДІВНИЦТВО НАЗЕМНОЇ СЕС</a:t>
            </a:r>
            <a:endParaRPr sz="480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1524000" y="3965075"/>
            <a:ext cx="91440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-12700" algn="ctr" rtl="0">
              <a:lnSpc>
                <a:spcPct val="11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ПОКРОКОВА ІНСТРУКЦІЯ</a:t>
            </a:r>
            <a:endParaRPr sz="2600" b="0" i="0" u="none" strike="noStrike" cap="none">
              <a:solidFill>
                <a:srgbClr val="F2F2F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56f2930a7_0_410"/>
          <p:cNvSpPr txBox="1">
            <a:spLocks noGrp="1"/>
          </p:cNvSpPr>
          <p:nvPr>
            <p:ph type="title" idx="4294967295"/>
          </p:nvPr>
        </p:nvSpPr>
        <p:spPr>
          <a:xfrm>
            <a:off x="593000" y="700838"/>
            <a:ext cx="1170887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Після того, як проєктна документація отримає позитивний висновок експертизи, Замовник будівництва має затвердити вказану проєктну документацію відповідним наказом. Сканована копія наказу про затвердження проєкту має бути обов’язково завантажена до ЄДЕССБ. </a:t>
            </a:r>
            <a:endParaRPr sz="2100" dirty="0"/>
          </a:p>
        </p:txBody>
      </p:sp>
      <p:pic>
        <p:nvPicPr>
          <p:cNvPr id="204" name="Google Shape;204;g3056f2930a7_0_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613" y="1633025"/>
            <a:ext cx="8014478" cy="40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056f2930a7_0_410"/>
          <p:cNvSpPr/>
          <p:nvPr/>
        </p:nvSpPr>
        <p:spPr>
          <a:xfrm>
            <a:off x="7195805" y="2383344"/>
            <a:ext cx="2837100" cy="1513200"/>
          </a:xfrm>
          <a:prstGeom prst="rect">
            <a:avLst/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056f2930a7_0_410"/>
          <p:cNvSpPr/>
          <p:nvPr/>
        </p:nvSpPr>
        <p:spPr>
          <a:xfrm>
            <a:off x="-650" y="5439000"/>
            <a:ext cx="12192000" cy="14262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g3056f2930a7_0_410"/>
          <p:cNvSpPr txBox="1"/>
          <p:nvPr/>
        </p:nvSpPr>
        <p:spPr>
          <a:xfrm>
            <a:off x="963350" y="55029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 наказу про затвердження про</a:t>
            </a:r>
            <a:r>
              <a:rPr lang="uk-U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ктної документації. 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g3056f2930a7_0_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001" y="604240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056f2930a7_0_410"/>
          <p:cNvSpPr txBox="1"/>
          <p:nvPr/>
        </p:nvSpPr>
        <p:spPr>
          <a:xfrm>
            <a:off x="1737000" y="604240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затвердження 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ктної документації на будівництво.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g3056f2930a7_0_410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g3056f2930a7_0_410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Затвердження про</a:t>
            </a:r>
            <a:r>
              <a:rPr lang="uk-UA" sz="1600" b="1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є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ктної документації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56f2930a7_0_433"/>
          <p:cNvSpPr txBox="1">
            <a:spLocks noGrp="1"/>
          </p:cNvSpPr>
          <p:nvPr>
            <p:ph type="title" idx="4294967295"/>
          </p:nvPr>
        </p:nvSpPr>
        <p:spPr>
          <a:xfrm>
            <a:off x="756400" y="574075"/>
            <a:ext cx="115880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Після того, як проєктна документація буде затверджена, особа, яка буде здійснювати авторський нагляд та технічний нагляд, повинна зареєструвати відповідні відомості про здійснення авторського та технагляду в ЄДЕССБ. </a:t>
            </a:r>
            <a:endParaRPr sz="2100" dirty="0">
              <a:solidFill>
                <a:srgbClr val="4BAF3B"/>
              </a:solidFill>
            </a:endParaRPr>
          </a:p>
        </p:txBody>
      </p:sp>
      <p:sp>
        <p:nvSpPr>
          <p:cNvPr id="217" name="Google Shape;217;g3056f2930a7_0_433"/>
          <p:cNvSpPr/>
          <p:nvPr/>
        </p:nvSpPr>
        <p:spPr>
          <a:xfrm>
            <a:off x="-650" y="4480175"/>
            <a:ext cx="12192000" cy="23850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8" name="Google Shape;218;g3056f2930a7_0_433"/>
          <p:cNvSpPr txBox="1"/>
          <p:nvPr/>
        </p:nvSpPr>
        <p:spPr>
          <a:xfrm>
            <a:off x="963350" y="4587713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наступних папках Ви знайдете приклади відповідних наказів. 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g3056f2930a7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056f2930a7_0_433"/>
          <p:cNvSpPr txBox="1"/>
          <p:nvPr/>
        </p:nvSpPr>
        <p:spPr>
          <a:xfrm>
            <a:off x="1737000" y="6129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особи, яка здійснює технічний нагляд.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1" name="Google Shape;221;g3056f2930a7_0_433"/>
          <p:cNvSpPr/>
          <p:nvPr/>
        </p:nvSpPr>
        <p:spPr>
          <a:xfrm>
            <a:off x="833825" y="2083300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1.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222" name="Google Shape;222;g3056f2930a7_0_433"/>
          <p:cNvSpPr/>
          <p:nvPr/>
        </p:nvSpPr>
        <p:spPr>
          <a:xfrm>
            <a:off x="833825" y="3278201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2.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223" name="Google Shape;223;g3056f2930a7_0_433"/>
          <p:cNvSpPr txBox="1"/>
          <p:nvPr/>
        </p:nvSpPr>
        <p:spPr>
          <a:xfrm>
            <a:off x="2071149" y="2282800"/>
            <a:ext cx="9287025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головного архітектора/інженера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 та особи, відповідальної за авторський нагляд під час будівництва (готує Генеральний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ктувальник). 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4" name="Google Shape;224;g3056f2930a7_0_433"/>
          <p:cNvSpPr txBox="1"/>
          <p:nvPr/>
        </p:nvSpPr>
        <p:spPr>
          <a:xfrm>
            <a:off x="2071150" y="3485825"/>
            <a:ext cx="9433278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особи, відповідальної за технічний нагляд під час будівництва (готує Замовник будівництва). Особа, яка здійснює технагляд, має бути залучена також Замовником будівництва!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5" name="Google Shape;225;g3056f2930a7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559460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056f2930a7_0_433"/>
          <p:cNvSpPr txBox="1"/>
          <p:nvPr/>
        </p:nvSpPr>
        <p:spPr>
          <a:xfrm>
            <a:off x="1737000" y="559460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особи, яка здійснює авторський нагляд.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7" name="Google Shape;227;g3056f2930a7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504067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056f2930a7_0_433"/>
          <p:cNvSpPr txBox="1"/>
          <p:nvPr/>
        </p:nvSpPr>
        <p:spPr>
          <a:xfrm>
            <a:off x="1737000" y="5040675"/>
            <a:ext cx="10455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головного інженера</a:t>
            </a:r>
            <a:r>
              <a:rPr lang="en-US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/</a:t>
            </a:r>
            <a:r>
              <a:rPr lang="uk-UA" sz="1400" b="0" i="1" u="sng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архітектора 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" name="Google Shape;229;g3056f2930a7_0_433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" name="Google Shape;230;g3056f2930a7_0_433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Накази про призначення відповідальних осіб 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3056f2930a7_0_433"/>
          <p:cNvSpPr txBox="1"/>
          <p:nvPr/>
        </p:nvSpPr>
        <p:spPr>
          <a:xfrm>
            <a:off x="760725" y="1683625"/>
            <a:ext cx="736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1800" b="1" i="0" u="none" strike="noStrike" cap="none" dirty="0">
                <a:solidFill>
                  <a:schemeClr val="tx1"/>
                </a:solidFill>
                <a:latin typeface="Exo 2 Black"/>
                <a:ea typeface="Exo 2 Black"/>
                <a:cs typeface="Exo 2 Black"/>
                <a:sym typeface="Exo 2"/>
              </a:rPr>
              <a:t>Для цього Вам потрібно підготувати декілька документів:</a:t>
            </a:r>
            <a:endParaRPr sz="2800" b="0" i="0" u="none" strike="noStrike" cap="none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56f2930a7_0_460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" name="Google Shape;237;g3056f2930a7_0_460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Накази про призначення відповідальних осіб 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3056f2930a7_0_460"/>
          <p:cNvSpPr txBox="1"/>
          <p:nvPr/>
        </p:nvSpPr>
        <p:spPr>
          <a:xfrm>
            <a:off x="593000" y="1086988"/>
            <a:ext cx="1159835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1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Для того, щоб залучити компанію, яка буде виконувати монтажні роботи наземної СЕС, </a:t>
            </a:r>
            <a:br>
              <a:rPr lang="uk-UA" sz="2100" b="1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</a:br>
            <a:r>
              <a:rPr lang="uk-UA" sz="2100" b="1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Замовник будівництва має укласти з відповідною компанією договір підряду (договір генерального підряду).</a:t>
            </a:r>
            <a:endParaRPr sz="2100" b="1" dirty="0">
              <a:solidFill>
                <a:srgbClr val="000000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239" name="Google Shape;239;g3056f2930a7_0_460"/>
          <p:cNvSpPr txBox="1"/>
          <p:nvPr/>
        </p:nvSpPr>
        <p:spPr>
          <a:xfrm>
            <a:off x="2071150" y="2962900"/>
            <a:ext cx="7644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0" name="Google Shape;240;g3056f2930a7_0_460"/>
          <p:cNvSpPr/>
          <p:nvPr/>
        </p:nvSpPr>
        <p:spPr>
          <a:xfrm>
            <a:off x="1893120" y="2176725"/>
            <a:ext cx="8465700" cy="9933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7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Договір генерального підряду (сканована копія) має бути внесена Генпідрядником в ЄДЕССБ. </a:t>
            </a:r>
            <a:endParaRPr sz="17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3056f2930a7_0_460"/>
          <p:cNvSpPr/>
          <p:nvPr/>
        </p:nvSpPr>
        <p:spPr>
          <a:xfrm>
            <a:off x="1833188" y="3517400"/>
            <a:ext cx="8465700" cy="19128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Генпідрядник має назначити своїм наказом особу, відповідальну за виконання робіт. Вказана особа має під своїм електронним ключем зайти в ЄДЕССБ та поставити свій підпис.</a:t>
            </a:r>
            <a:endParaRPr sz="17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3056f2930a7_0_460"/>
          <p:cNvSpPr/>
          <p:nvPr/>
        </p:nvSpPr>
        <p:spPr>
          <a:xfrm>
            <a:off x="8871600" y="5733225"/>
            <a:ext cx="3319800" cy="112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56f2930a7_0_479"/>
          <p:cNvSpPr txBox="1">
            <a:spLocks noGrp="1"/>
          </p:cNvSpPr>
          <p:nvPr>
            <p:ph type="title" idx="4294967295"/>
          </p:nvPr>
        </p:nvSpPr>
        <p:spPr>
          <a:xfrm>
            <a:off x="788025" y="634500"/>
            <a:ext cx="11195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>
                <a:solidFill>
                  <a:schemeClr val="tx1"/>
                </a:solidFill>
              </a:rPr>
              <a:t>У наступних папках Ви знайдете приклади договору </a:t>
            </a:r>
            <a:r>
              <a:rPr lang="uk-UA" sz="2100" dirty="0" err="1">
                <a:solidFill>
                  <a:schemeClr val="tx1"/>
                </a:solidFill>
              </a:rPr>
              <a:t>генпідряду</a:t>
            </a:r>
            <a:r>
              <a:rPr lang="uk-UA" sz="2100" dirty="0">
                <a:solidFill>
                  <a:schemeClr val="tx1"/>
                </a:solidFill>
              </a:rPr>
              <a:t> та відповідного наказу. </a:t>
            </a:r>
            <a:endParaRPr sz="2100" dirty="0">
              <a:solidFill>
                <a:schemeClr val="tx1"/>
              </a:solidFill>
            </a:endParaRPr>
          </a:p>
        </p:txBody>
      </p:sp>
      <p:pic>
        <p:nvPicPr>
          <p:cNvPr id="248" name="Google Shape;248;g3056f2930a7_0_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313" y="1342763"/>
            <a:ext cx="9130073" cy="34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056f2930a7_0_479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" name="Google Shape;250;g3056f2930a7_0_479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Договір генерального підряду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3056f2930a7_0_479"/>
          <p:cNvSpPr/>
          <p:nvPr/>
        </p:nvSpPr>
        <p:spPr>
          <a:xfrm>
            <a:off x="-650" y="4638650"/>
            <a:ext cx="12192000" cy="2226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400"/>
            </a:pPr>
            <a:endParaRPr lang="uk-UA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2" name="Google Shape;252;g3056f2930a7_0_479"/>
          <p:cNvSpPr txBox="1"/>
          <p:nvPr/>
        </p:nvSpPr>
        <p:spPr>
          <a:xfrm>
            <a:off x="428975" y="4719925"/>
            <a:ext cx="11148361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Якщо Ваш об’єкт має клас наслідків СС2-СС3, генеральний підрядник повинен мати ліцензію на виконання будівельних робіт (верифіковану в ЄДЕССБ) або декларацію про провадження господарської діяльності з будівництва об’єктів під час воєнного стану (внесену до ЄДЕССБ). </a:t>
            </a:r>
            <a:endParaRPr lang="uk-UA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400"/>
            </a:pPr>
            <a:endParaRPr lang="uk-UA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400"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 наступних папках Ви знайдете приклади договору </a:t>
            </a:r>
            <a:r>
              <a:rPr lang="uk-UA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генпідряду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та відповідного наказу. </a:t>
            </a:r>
            <a:endParaRPr lang="uk-UA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g3056f2930a7_0_4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001" y="601655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056f2930a7_0_479"/>
          <p:cNvSpPr txBox="1"/>
          <p:nvPr/>
        </p:nvSpPr>
        <p:spPr>
          <a:xfrm>
            <a:off x="1193000" y="6016550"/>
            <a:ext cx="9620312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Договір генпідряду.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5" name="Google Shape;255;g3056f2930a7_0_4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276" y="601655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056f2930a7_0_479"/>
          <p:cNvSpPr txBox="1"/>
          <p:nvPr/>
        </p:nvSpPr>
        <p:spPr>
          <a:xfrm>
            <a:off x="4965275" y="601655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Наказ про призначення відповідального виконавця робіт (видає генпідрядник).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56f2930a7_0_501"/>
          <p:cNvSpPr txBox="1">
            <a:spLocks noGrp="1"/>
          </p:cNvSpPr>
          <p:nvPr>
            <p:ph type="title" idx="4294967295"/>
          </p:nvPr>
        </p:nvSpPr>
        <p:spPr>
          <a:xfrm>
            <a:off x="593000" y="591550"/>
            <a:ext cx="111957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Наступним кроком має бути реєстрація Замовника на порталі «Дія» і подання повідомлення про початок виконання будівельних робіт (для класу наслідків СС1) або заяви про отримання дозволу на будівництво (для класу наслідків СС2-СС3).</a:t>
            </a:r>
            <a:endParaRPr sz="2100" dirty="0"/>
          </a:p>
        </p:txBody>
      </p:sp>
      <p:pic>
        <p:nvPicPr>
          <p:cNvPr id="262" name="Google Shape;262;g3056f2930a7_0_5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175" y="1780258"/>
            <a:ext cx="5450125" cy="270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056f2930a7_0_5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400" y="2079928"/>
            <a:ext cx="5268613" cy="2257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056f2930a7_0_501"/>
          <p:cNvSpPr/>
          <p:nvPr/>
        </p:nvSpPr>
        <p:spPr>
          <a:xfrm>
            <a:off x="-650" y="4545925"/>
            <a:ext cx="12192000" cy="23193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65" name="Google Shape;265;g3056f2930a7_0_5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001" y="604510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056f2930a7_0_501"/>
          <p:cNvSpPr txBox="1"/>
          <p:nvPr/>
        </p:nvSpPr>
        <p:spPr>
          <a:xfrm>
            <a:off x="1737000" y="604510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Повідомлення про початок виконання будівельних робіт або дозвіл на виконання будівельних робіт.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7" name="Google Shape;267;g3056f2930a7_0_501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8" name="Google Shape;268;g3056f2930a7_0_501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Отримання дозволу на будівництво 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g3056f2930a7_0_501"/>
          <p:cNvSpPr txBox="1"/>
          <p:nvPr/>
        </p:nvSpPr>
        <p:spPr>
          <a:xfrm>
            <a:off x="963350" y="46165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Запам’ятайте, Ви маєте право на виконання робіт на наступний день після подання повідомлення (для об’єктів СС1) незалежно від того чи таке повідомлення зареєстроване або на наступний день після отримання дозволу </a:t>
            </a:r>
            <a:br>
              <a:rPr lang="uk-UA" sz="1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(для об’єктів СС2-СС3) </a:t>
            </a:r>
            <a:r>
              <a:rPr lang="uk-UA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─</a:t>
            </a:r>
            <a:r>
              <a:rPr lang="uk-UA" sz="1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у даному випадку необхідно чекати, коли дозвіл буде отримано.</a:t>
            </a:r>
            <a:endParaRPr sz="14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У </a:t>
            </a:r>
            <a:r>
              <a:rPr lang="uk-UA" sz="1400" b="0" i="0" u="none" strike="noStrike" cap="none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наступних папках Ви знайдете приклади повідомлення та дозволу.</a:t>
            </a:r>
            <a:endParaRPr sz="1400" b="0" i="0" u="none" strike="noStrike" cap="none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056f2930a7_0_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056f2930a7_0_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01" y="6129251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056f2930a7_0_524"/>
          <p:cNvSpPr txBox="1"/>
          <p:nvPr/>
        </p:nvSpPr>
        <p:spPr>
          <a:xfrm>
            <a:off x="2945100" y="1914199"/>
            <a:ext cx="6301800" cy="1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Тел: </a:t>
            </a:r>
            <a:r>
              <a:rPr lang="uk-UA" sz="2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+38 (067) 363 62 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E-mail: </a:t>
            </a:r>
            <a:r>
              <a:rPr lang="uk-UA" sz="2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office@ecoclubrivne.org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3056f2930a7_0_524" descr="A logo for the climate initiative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463" y="3615750"/>
            <a:ext cx="5905441" cy="16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056f2930a7_0_524"/>
          <p:cNvSpPr/>
          <p:nvPr/>
        </p:nvSpPr>
        <p:spPr>
          <a:xfrm>
            <a:off x="9092100" y="5685300"/>
            <a:ext cx="3099900" cy="11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9" name="Google Shape;279;g3056f2930a7_0_524" descr="A black background with a black square&#10;&#10;Description automatically generated with medium confiden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386" y="3797015"/>
            <a:ext cx="1626596" cy="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056f2930a7_0_5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7737" y="4006919"/>
            <a:ext cx="1806778" cy="4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056f2930a7_0_524"/>
          <p:cNvSpPr txBox="1"/>
          <p:nvPr/>
        </p:nvSpPr>
        <p:spPr>
          <a:xfrm>
            <a:off x="3549450" y="1108575"/>
            <a:ext cx="50931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3100" b="1">
                <a:solidFill>
                  <a:srgbClr val="4BAF3B"/>
                </a:solidFill>
                <a:latin typeface="Exo 2 Black"/>
                <a:ea typeface="Exo 2 Black"/>
                <a:cs typeface="Exo 2 Black"/>
                <a:sym typeface="Exo 2"/>
              </a:rPr>
              <a:t>Контакти для зв’язку:</a:t>
            </a:r>
            <a:endParaRPr sz="2800">
              <a:solidFill>
                <a:srgbClr val="4BAF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2" name="Google Shape;282;g3056f2930a7_0_524"/>
          <p:cNvSpPr txBox="1"/>
          <p:nvPr/>
        </p:nvSpPr>
        <p:spPr>
          <a:xfrm>
            <a:off x="2081850" y="5478850"/>
            <a:ext cx="8028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latin typeface="Exo 2 Black"/>
                <a:ea typeface="Exo 2 Black"/>
                <a:cs typeface="Exo 2 Black"/>
                <a:sym typeface="Exo 2"/>
              </a:rPr>
              <a:t>Підготовлено</a:t>
            </a:r>
            <a:r>
              <a:rPr lang="uk-UA" sz="2000" b="1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 у межах </a:t>
            </a:r>
            <a:r>
              <a:rPr lang="uk-UA" sz="2000" b="1" dirty="0" err="1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проєкту</a:t>
            </a:r>
            <a:r>
              <a:rPr lang="uk-UA" sz="2000" b="1" dirty="0">
                <a:solidFill>
                  <a:srgbClr val="000000"/>
                </a:solidFill>
                <a:latin typeface="Exo 2 Black"/>
                <a:ea typeface="Exo 2 Black"/>
                <a:cs typeface="Exo 2 Black"/>
                <a:sym typeface="Exo 2"/>
              </a:rPr>
              <a:t> «Відновлювані джерела енергії для стійкої України», що виконує GIZ за дорученням уряду Німеччини.</a:t>
            </a:r>
            <a:endParaRPr sz="2000" b="1" dirty="0">
              <a:solidFill>
                <a:srgbClr val="000000"/>
              </a:solidFill>
              <a:latin typeface="Exo 2 Black"/>
              <a:ea typeface="Exo 2 Black"/>
              <a:cs typeface="Exo 2 Black"/>
              <a:sym typeface="Exo 2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 idx="4294967295"/>
          </p:nvPr>
        </p:nvSpPr>
        <p:spPr>
          <a:xfrm>
            <a:off x="1093568" y="698963"/>
            <a:ext cx="9007362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just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Проєктування та будівництво наземних СЕС здійснюється власниками або користувачами будівель у такому порядку:</a:t>
            </a:r>
            <a:endParaRPr sz="2100" dirty="0"/>
          </a:p>
        </p:txBody>
      </p:sp>
      <p:sp>
        <p:nvSpPr>
          <p:cNvPr id="67" name="Google Shape;67;p2"/>
          <p:cNvSpPr/>
          <p:nvPr/>
        </p:nvSpPr>
        <p:spPr>
          <a:xfrm>
            <a:off x="2484518" y="4996590"/>
            <a:ext cx="9479700" cy="18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45187" y="1680580"/>
            <a:ext cx="31320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отримання замовником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або про</a:t>
            </a:r>
            <a:r>
              <a:rPr lang="uk-U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ктувальником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вихідних даних</a:t>
            </a: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2802279" y="3402367"/>
            <a:ext cx="31320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отримання права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 виконання підготовчих та будівельних робіт у випадках, визначених цим Законом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8057735" y="1677107"/>
            <a:ext cx="31320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затвердження про</a:t>
            </a:r>
            <a:r>
              <a:rPr lang="uk-U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ктної документації</a:t>
            </a: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601461" y="1678862"/>
            <a:ext cx="31320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розроблення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</a:t>
            </a:r>
            <a:r>
              <a:rPr lang="uk-UA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ктної документації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та проведення експертизи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1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(у передбачених законодавством випадках)</a:t>
            </a: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348968" y="3402380"/>
            <a:ext cx="31320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виконання підготовчих та будівельних робіт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841907" y="5127628"/>
            <a:ext cx="40926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проведення контрольного геодезичного знімання (крім об’єктів, що за класом наслідків (відповідальності) належать до об’єктів з незначними наслідками (СС1)) та дійснення технічної інвентаризації</a:t>
            </a: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348968" y="5127675"/>
            <a:ext cx="4092600" cy="13554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прийняття в експлуатацію закінчених будівництвом об’єктів та державна реєстрація права власності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077472" y="1612292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531574" y="1614035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985677" y="1642975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2753696" y="3356373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311650" y="3349451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755707" y="5077528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6311650" y="5077528"/>
            <a:ext cx="378300" cy="378300"/>
          </a:xfrm>
          <a:prstGeom prst="ellipse">
            <a:avLst/>
          </a:prstGeom>
          <a:solidFill>
            <a:srgbClr val="4BAF3B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" name="Google Shape;82;p2"/>
          <p:cNvCxnSpPr>
            <a:stCxn id="68" idx="3"/>
            <a:endCxn id="71" idx="1"/>
          </p:cNvCxnSpPr>
          <p:nvPr/>
        </p:nvCxnSpPr>
        <p:spPr>
          <a:xfrm rot="10800000" flipH="1">
            <a:off x="4277187" y="2356480"/>
            <a:ext cx="324300" cy="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2"/>
          <p:cNvCxnSpPr>
            <a:stCxn id="71" idx="3"/>
            <a:endCxn id="70" idx="1"/>
          </p:cNvCxnSpPr>
          <p:nvPr/>
        </p:nvCxnSpPr>
        <p:spPr>
          <a:xfrm rot="10800000" flipH="1">
            <a:off x="7733461" y="2354762"/>
            <a:ext cx="324300" cy="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2"/>
          <p:cNvCxnSpPr>
            <a:stCxn id="70" idx="3"/>
            <a:endCxn id="69" idx="1"/>
          </p:cNvCxnSpPr>
          <p:nvPr/>
        </p:nvCxnSpPr>
        <p:spPr>
          <a:xfrm flipH="1">
            <a:off x="2802335" y="2354807"/>
            <a:ext cx="8387400" cy="1725300"/>
          </a:xfrm>
          <a:prstGeom prst="bentConnector5">
            <a:avLst>
              <a:gd name="adj1" fmla="val -2711"/>
              <a:gd name="adj2" fmla="val 49996"/>
              <a:gd name="adj3" fmla="val 106474"/>
            </a:avLst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2"/>
          <p:cNvCxnSpPr>
            <a:stCxn id="72" idx="3"/>
            <a:endCxn id="73" idx="1"/>
          </p:cNvCxnSpPr>
          <p:nvPr/>
        </p:nvCxnSpPr>
        <p:spPr>
          <a:xfrm flipH="1">
            <a:off x="1841768" y="4080080"/>
            <a:ext cx="7639200" cy="1725300"/>
          </a:xfrm>
          <a:prstGeom prst="bentConnector5">
            <a:avLst>
              <a:gd name="adj1" fmla="val -5413"/>
              <a:gd name="adj2" fmla="val 50004"/>
              <a:gd name="adj3" fmla="val 105144"/>
            </a:avLst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2"/>
          <p:cNvCxnSpPr>
            <a:stCxn id="69" idx="3"/>
            <a:endCxn id="72" idx="1"/>
          </p:cNvCxnSpPr>
          <p:nvPr/>
        </p:nvCxnSpPr>
        <p:spPr>
          <a:xfrm>
            <a:off x="5934279" y="4080067"/>
            <a:ext cx="414600" cy="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2"/>
          <p:cNvCxnSpPr>
            <a:stCxn id="73" idx="3"/>
            <a:endCxn id="74" idx="1"/>
          </p:cNvCxnSpPr>
          <p:nvPr/>
        </p:nvCxnSpPr>
        <p:spPr>
          <a:xfrm>
            <a:off x="5934507" y="5805328"/>
            <a:ext cx="414600" cy="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2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Про</a:t>
            </a:r>
            <a:r>
              <a:rPr lang="uk-UA" sz="1600" b="1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є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ктування та </a:t>
            </a:r>
            <a:r>
              <a:rPr lang="uk-UA" sz="16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будівництво наземних 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СЕС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6f2930a7_0_196"/>
          <p:cNvSpPr txBox="1">
            <a:spLocks noGrp="1"/>
          </p:cNvSpPr>
          <p:nvPr>
            <p:ph type="title" idx="4294967295"/>
          </p:nvPr>
        </p:nvSpPr>
        <p:spPr>
          <a:xfrm>
            <a:off x="722350" y="757450"/>
            <a:ext cx="11195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Перед початком проєктування перевірте чи наявні в Замовника документи, що посвідчують право власності чи користування земельною ділянкою, на якій буде будуватися СЕС.</a:t>
            </a:r>
            <a:endParaRPr sz="2100" dirty="0"/>
          </a:p>
        </p:txBody>
      </p:sp>
      <p:sp>
        <p:nvSpPr>
          <p:cNvPr id="95" name="Google Shape;95;g3056f2930a7_0_196"/>
          <p:cNvSpPr/>
          <p:nvPr/>
        </p:nvSpPr>
        <p:spPr>
          <a:xfrm>
            <a:off x="963175" y="1593850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1.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96" name="Google Shape;96;g3056f2930a7_0_196"/>
          <p:cNvSpPr/>
          <p:nvPr/>
        </p:nvSpPr>
        <p:spPr>
          <a:xfrm>
            <a:off x="963175" y="2788751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2.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97" name="Google Shape;97;g3056f2930a7_0_196"/>
          <p:cNvSpPr/>
          <p:nvPr/>
        </p:nvSpPr>
        <p:spPr>
          <a:xfrm>
            <a:off x="963175" y="3983653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3.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98" name="Google Shape;98;g3056f2930a7_0_196"/>
          <p:cNvSpPr txBox="1"/>
          <p:nvPr/>
        </p:nvSpPr>
        <p:spPr>
          <a:xfrm>
            <a:off x="2200500" y="1793350"/>
            <a:ext cx="9092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Право власності/користування земельною ділянкою має бути зареєстроване в Державному реєстрі речових прав на нерухоме майно та в Державному земельному кадастрі.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g3056f2930a7_0_196"/>
          <p:cNvSpPr txBox="1"/>
          <p:nvPr/>
        </p:nvSpPr>
        <p:spPr>
          <a:xfrm>
            <a:off x="2200499" y="2996375"/>
            <a:ext cx="8634077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Земельна ділянка за своїм цільовим та функціональним призначенням має відповідати намірам забудови щодо будівництва СЕС.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g3056f2930a7_0_196"/>
          <p:cNvSpPr txBox="1"/>
          <p:nvPr/>
        </p:nvSpPr>
        <p:spPr>
          <a:xfrm>
            <a:off x="2200500" y="4183150"/>
            <a:ext cx="8220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Будівлі, що розташовані на земельній ділянці, не повинні бути в заставі/іпотеці (або має бути отримана згода від іпотекодержателя).</a:t>
            </a:r>
            <a:endParaRPr sz="17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g3056f2930a7_0_196"/>
          <p:cNvSpPr/>
          <p:nvPr/>
        </p:nvSpPr>
        <p:spPr>
          <a:xfrm>
            <a:off x="-650" y="5178550"/>
            <a:ext cx="12192000" cy="1686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" name="Google Shape;102;g3056f2930a7_0_196"/>
          <p:cNvSpPr txBox="1"/>
          <p:nvPr/>
        </p:nvSpPr>
        <p:spPr>
          <a:xfrm>
            <a:off x="1092700" y="52175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приклади документів, які посвідчують право власності на земельну ділянку,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право власності на будівлі та споруди, що на ній розташовані, а також витяги з Державного земельного кадастру.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Актуалізуйте всю інформацію в ДРРП та ДЗК!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g3056f2930a7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35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056f2930a7_0_196"/>
          <p:cNvSpPr txBox="1"/>
          <p:nvPr/>
        </p:nvSpPr>
        <p:spPr>
          <a:xfrm>
            <a:off x="1866350" y="6129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Документи, що посвідчують право власності користування земельною ділянкою.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Google Shape;105;g3056f2930a7_0_196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g3056f2930a7_0_196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Наявність документів, що посвідчують право власності/користування земельною ділянкою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56f2930a7_0_232"/>
          <p:cNvSpPr txBox="1">
            <a:spLocks noGrp="1"/>
          </p:cNvSpPr>
          <p:nvPr>
            <p:ph type="title" idx="4294967295"/>
          </p:nvPr>
        </p:nvSpPr>
        <p:spPr>
          <a:xfrm>
            <a:off x="805950" y="729132"/>
            <a:ext cx="10475194" cy="82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just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Для проєктування кожного об’єкта будівництва необхідно отримувати містобудівні умови та обмеження земельної ділянки (стаття 29 Закону України «Про регулювання містобудівної діяльності»). </a:t>
            </a:r>
            <a:endParaRPr sz="2100" dirty="0"/>
          </a:p>
        </p:txBody>
      </p:sp>
      <p:sp>
        <p:nvSpPr>
          <p:cNvPr id="113" name="Google Shape;113;g3056f2930a7_0_232"/>
          <p:cNvSpPr/>
          <p:nvPr/>
        </p:nvSpPr>
        <p:spPr>
          <a:xfrm>
            <a:off x="805950" y="1867825"/>
            <a:ext cx="10580100" cy="676800"/>
          </a:xfrm>
          <a:prstGeom prst="roundRect">
            <a:avLst>
              <a:gd name="adj" fmla="val 16667"/>
            </a:avLst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Заява про отримання МБ</a:t>
            </a:r>
            <a:r>
              <a:rPr lang="uk-UA" sz="18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О подається Замовником будівництва через портал «Дія»</a:t>
            </a:r>
            <a:endParaRPr sz="1800" b="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g3056f2930a7_0_232"/>
          <p:cNvSpPr/>
          <p:nvPr/>
        </p:nvSpPr>
        <p:spPr>
          <a:xfrm>
            <a:off x="-650" y="5439525"/>
            <a:ext cx="12192000" cy="1425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5" name="Google Shape;115;g3056f2930a7_0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056f2930a7_0_232"/>
          <p:cNvSpPr txBox="1"/>
          <p:nvPr/>
        </p:nvSpPr>
        <p:spPr>
          <a:xfrm>
            <a:off x="1737000" y="6129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Містобудівні умови та обмеження.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" name="Google Shape;117;g3056f2930a7_0_232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" name="Google Shape;118;g3056f2930a7_0_232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Містобудівні умови та обмеження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3056f2930a7_0_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900" y="2630288"/>
            <a:ext cx="7079227" cy="27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056f2930a7_0_232"/>
          <p:cNvSpPr txBox="1"/>
          <p:nvPr/>
        </p:nvSpPr>
        <p:spPr>
          <a:xfrm>
            <a:off x="1088000" y="54395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 МБУО. 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МБУО мають бути зареєстровані в Єдиній державній електронній системі в сфері будівництва (ЄДЕССБ) і </a:t>
            </a:r>
            <a:r>
              <a:rPr lang="uk-UA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мають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містити реєстраційний номер та QR-код.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56f2930a7_0_250"/>
          <p:cNvSpPr txBox="1">
            <a:spLocks noGrp="1"/>
          </p:cNvSpPr>
          <p:nvPr>
            <p:ph type="title" idx="4294967295"/>
          </p:nvPr>
        </p:nvSpPr>
        <p:spPr>
          <a:xfrm>
            <a:off x="972950" y="716950"/>
            <a:ext cx="10851601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Для проєктування кожного об’єкта будівництва необхідно отримувати технічні умови (стаття 30 Закону України «Про регулювання містобудівної діяльності»).</a:t>
            </a:r>
            <a:endParaRPr sz="2100" dirty="0"/>
          </a:p>
        </p:txBody>
      </p:sp>
      <p:sp>
        <p:nvSpPr>
          <p:cNvPr id="126" name="Google Shape;126;g3056f2930a7_0_250"/>
          <p:cNvSpPr/>
          <p:nvPr/>
        </p:nvSpPr>
        <p:spPr>
          <a:xfrm>
            <a:off x="833825" y="1587038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1.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27" name="Google Shape;127;g3056f2930a7_0_250"/>
          <p:cNvSpPr/>
          <p:nvPr/>
        </p:nvSpPr>
        <p:spPr>
          <a:xfrm>
            <a:off x="833825" y="2781938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2.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28" name="Google Shape;128;g3056f2930a7_0_250"/>
          <p:cNvSpPr/>
          <p:nvPr/>
        </p:nvSpPr>
        <p:spPr>
          <a:xfrm>
            <a:off x="833825" y="3976841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3.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29" name="Google Shape;129;g3056f2930a7_0_250"/>
          <p:cNvSpPr txBox="1"/>
          <p:nvPr/>
        </p:nvSpPr>
        <p:spPr>
          <a:xfrm>
            <a:off x="2071150" y="1786538"/>
            <a:ext cx="944391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Якщо Ваш об’єкт потребує підключення до зовнішніх інженерних мереж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(електропостачання, водопостачання, водовідвешення, теплопостачання, газопостачання, дощова каналізація), то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Вам необхідно отримати 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т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ехнічні умови на підключення до таких інженерних мереж.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g3056f2930a7_0_250"/>
          <p:cNvSpPr txBox="1"/>
          <p:nvPr/>
        </p:nvSpPr>
        <p:spPr>
          <a:xfrm>
            <a:off x="2071150" y="2989575"/>
            <a:ext cx="9571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Технічні умови отримуються у власників таких інженерних мереж (наприклад: обленерго, водоканал тощо). Із відповідними заявами Замовник будівництва звертається до власників інженерних мереж. 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ерелік документів, що додаються до заяви необхідно дізнаватися на місці. 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g3056f2930a7_0_250"/>
          <p:cNvSpPr txBox="1"/>
          <p:nvPr/>
        </p:nvSpPr>
        <p:spPr>
          <a:xfrm>
            <a:off x="2071150" y="4176338"/>
            <a:ext cx="9356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Якщо Ваш об’єкт не передбачатиме нового підключення до інженерних мереж, то необхідно отримати відповідний лист від Генерального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ктувальника.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2" name="Google Shape;132;g3056f2930a7_0_250"/>
          <p:cNvSpPr/>
          <p:nvPr/>
        </p:nvSpPr>
        <p:spPr>
          <a:xfrm>
            <a:off x="-650" y="5260250"/>
            <a:ext cx="12192000" cy="16050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" name="Google Shape;133;g3056f2930a7_0_250"/>
          <p:cNvSpPr txBox="1"/>
          <p:nvPr/>
        </p:nvSpPr>
        <p:spPr>
          <a:xfrm>
            <a:off x="972950" y="52765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 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наступній папці Ви знайдете приклад ТУ 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та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приклад листа про відсутність потреби в отриманні ТУ.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Технічні умови мають бути зареєстровані в Єдиній державній електронній системі в сфері будівництва (ЄДЕССБ), повинен містити реєстраційний номер </a:t>
            </a:r>
            <a:r>
              <a:rPr lang="uk-UA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 QR-код.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g3056f2930a7_0_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056f2930a7_0_250"/>
          <p:cNvSpPr txBox="1"/>
          <p:nvPr/>
        </p:nvSpPr>
        <p:spPr>
          <a:xfrm>
            <a:off x="1737000" y="6129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Технічні умови (якщо необхідне завнішнє підключення) або лист 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ктанта.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6" name="Google Shape;136;g3056f2930a7_0_250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" name="Google Shape;137;g3056f2930a7_0_250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Технічні умови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6194b294d_0_8"/>
          <p:cNvSpPr txBox="1">
            <a:spLocks noGrp="1"/>
          </p:cNvSpPr>
          <p:nvPr>
            <p:ph type="title" idx="4294967295"/>
          </p:nvPr>
        </p:nvSpPr>
        <p:spPr>
          <a:xfrm>
            <a:off x="772200" y="925850"/>
            <a:ext cx="10966144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Для формування повного переліку вихідних даних на проєктування важливо здійснити інженерно-геологічні вишукування на земельній ділянці, де буде відбуватися будівництво СЕС.</a:t>
            </a:r>
            <a:endParaRPr sz="2100" dirty="0"/>
          </a:p>
        </p:txBody>
      </p:sp>
      <p:sp>
        <p:nvSpPr>
          <p:cNvPr id="143" name="Google Shape;143;g306194b294d_0_8"/>
          <p:cNvSpPr/>
          <p:nvPr/>
        </p:nvSpPr>
        <p:spPr>
          <a:xfrm>
            <a:off x="1013025" y="2006850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1.</a:t>
            </a:r>
            <a:endParaRPr sz="18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44" name="Google Shape;144;g306194b294d_0_8"/>
          <p:cNvSpPr/>
          <p:nvPr/>
        </p:nvSpPr>
        <p:spPr>
          <a:xfrm>
            <a:off x="1013025" y="3201751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2.</a:t>
            </a:r>
            <a:endParaRPr sz="18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45" name="Google Shape;145;g306194b294d_0_8"/>
          <p:cNvSpPr txBox="1"/>
          <p:nvPr/>
        </p:nvSpPr>
        <p:spPr>
          <a:xfrm>
            <a:off x="2144850" y="2157846"/>
            <a:ext cx="927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Обов’язоково необхідно здійснити інженерні вишукування за результатами яких Замовник будівництва отримує топозйомку, погоджену з власниками інженерних мереж, які прокладені на земельній ділянці. 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g306194b294d_0_8"/>
          <p:cNvSpPr txBox="1"/>
          <p:nvPr/>
        </p:nvSpPr>
        <p:spPr>
          <a:xfrm>
            <a:off x="2144850" y="3409375"/>
            <a:ext cx="8745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Обов’язоково необхідно здійснити геологічні вишукування за результатами яких Замовник будівництва отримує інформацію про склад та складність грунтів.</a:t>
            </a:r>
            <a:endParaRPr sz="17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g306194b294d_0_8"/>
          <p:cNvSpPr/>
          <p:nvPr/>
        </p:nvSpPr>
        <p:spPr>
          <a:xfrm>
            <a:off x="0" y="4850466"/>
            <a:ext cx="12192000" cy="21507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g306194b294d_0_8"/>
          <p:cNvSpPr txBox="1"/>
          <p:nvPr/>
        </p:nvSpPr>
        <p:spPr>
          <a:xfrm>
            <a:off x="1073400" y="5041842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ій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пап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ці 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Ви знайдете приклади інженерно-геологічних вишукувань. 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306194b294d_0_8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g306194b294d_0_8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Інженерні вишукування</a:t>
            </a:r>
            <a:endParaRPr sz="1600" b="1" i="0" u="none" strike="noStrike" cap="none" dirty="0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pic>
        <p:nvPicPr>
          <p:cNvPr id="153" name="Google Shape;153;g306194b294d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300" y="5625542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06194b294d_0_8"/>
          <p:cNvSpPr txBox="1"/>
          <p:nvPr/>
        </p:nvSpPr>
        <p:spPr>
          <a:xfrm>
            <a:off x="1796149" y="5640766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Інженерно-геологічні вишукування.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56f2930a7_0_289"/>
          <p:cNvSpPr txBox="1">
            <a:spLocks noGrp="1"/>
          </p:cNvSpPr>
          <p:nvPr>
            <p:ph type="title" idx="4294967295"/>
          </p:nvPr>
        </p:nvSpPr>
        <p:spPr>
          <a:xfrm>
            <a:off x="654574" y="1103173"/>
            <a:ext cx="11232626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2100" dirty="0"/>
              <a:t>Перед виконанням проєктних робіт </a:t>
            </a:r>
            <a:r>
              <a:rPr lang="ru-RU" sz="2100" dirty="0" err="1"/>
              <a:t>Замовник</a:t>
            </a:r>
            <a:r>
              <a:rPr lang="ru-RU" sz="2100" dirty="0"/>
              <a:t> та Генеральний проєктувальник повинні скласти та підписати Завдання на проєктування, у якому визначаються основні вимоги до майбутнього об’єкта (СЕС). Завдання на проєктування (сканована копія) завантажується Замовником будівництва в ЄДЕССБ та реєструється в ЄДЕССБ. </a:t>
            </a:r>
            <a:br>
              <a:rPr lang="ru-RU" sz="2100" dirty="0"/>
            </a:br>
            <a:endParaRPr lang="ru-RU" sz="2100" dirty="0"/>
          </a:p>
        </p:txBody>
      </p:sp>
      <p:sp>
        <p:nvSpPr>
          <p:cNvPr id="160" name="Google Shape;160;g3056f2930a7_0_289"/>
          <p:cNvSpPr txBox="1"/>
          <p:nvPr/>
        </p:nvSpPr>
        <p:spPr>
          <a:xfrm>
            <a:off x="8081311" y="4568950"/>
            <a:ext cx="3805889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3056f2930a7_0_289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g3056f2930a7_0_289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Завдання на про</a:t>
            </a:r>
            <a:r>
              <a:rPr lang="uk-UA" sz="1600" b="1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є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ктування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g3056f2930a7_0_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88" y="1987964"/>
            <a:ext cx="7333273" cy="3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056f2930a7_0_289"/>
          <p:cNvSpPr/>
          <p:nvPr/>
        </p:nvSpPr>
        <p:spPr>
          <a:xfrm>
            <a:off x="2748494" y="4119499"/>
            <a:ext cx="2595900" cy="1384500"/>
          </a:xfrm>
          <a:prstGeom prst="rect">
            <a:avLst/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056f2930a7_0_289"/>
          <p:cNvSpPr/>
          <p:nvPr/>
        </p:nvSpPr>
        <p:spPr>
          <a:xfrm>
            <a:off x="-650" y="5448425"/>
            <a:ext cx="12192000" cy="14169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g3056f2930a7_0_289"/>
          <p:cNvSpPr txBox="1"/>
          <p:nvPr/>
        </p:nvSpPr>
        <p:spPr>
          <a:xfrm>
            <a:off x="963350" y="550365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 завдання на про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ктування.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Вказаний приклад може бути використаний для заповнення на інших об’єктах. Користуйтеся!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g3056f2930a7_0_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001" y="6129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056f2930a7_0_289"/>
          <p:cNvSpPr txBox="1"/>
          <p:nvPr/>
        </p:nvSpPr>
        <p:spPr>
          <a:xfrm>
            <a:off x="1737000" y="6129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Завдання на 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ктування.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56f2930a7_0_343"/>
          <p:cNvSpPr txBox="1">
            <a:spLocks noGrp="1"/>
          </p:cNvSpPr>
          <p:nvPr>
            <p:ph type="title" idx="4294967295"/>
          </p:nvPr>
        </p:nvSpPr>
        <p:spPr>
          <a:xfrm>
            <a:off x="772200" y="849650"/>
            <a:ext cx="11195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Для кожного об’єкта будівництва розроблюється проєктна документація. Залежно від класу наслідків об’єкта будівництва, Вам необхідно буде розробити проєктну документацію: </a:t>
            </a:r>
            <a:endParaRPr sz="2100" dirty="0"/>
          </a:p>
        </p:txBody>
      </p:sp>
      <p:sp>
        <p:nvSpPr>
          <p:cNvPr id="174" name="Google Shape;174;g3056f2930a7_0_343"/>
          <p:cNvSpPr/>
          <p:nvPr/>
        </p:nvSpPr>
        <p:spPr>
          <a:xfrm>
            <a:off x="1013025" y="1854450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СС1</a:t>
            </a:r>
            <a:endParaRPr sz="18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75" name="Google Shape;175;g3056f2930a7_0_343"/>
          <p:cNvSpPr/>
          <p:nvPr/>
        </p:nvSpPr>
        <p:spPr>
          <a:xfrm>
            <a:off x="1013025" y="3049351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СС2- СС3</a:t>
            </a:r>
            <a:endParaRPr sz="18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76" name="Google Shape;176;g3056f2930a7_0_343"/>
          <p:cNvSpPr txBox="1"/>
          <p:nvPr/>
        </p:nvSpPr>
        <p:spPr>
          <a:xfrm>
            <a:off x="2273050" y="2053950"/>
            <a:ext cx="7644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Стадія РП (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тадія РП має бути завантажена в ЄДЕССБ).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" name="Google Shape;177;g3056f2930a7_0_343"/>
          <p:cNvSpPr txBox="1"/>
          <p:nvPr/>
        </p:nvSpPr>
        <p:spPr>
          <a:xfrm>
            <a:off x="2144850" y="3256975"/>
            <a:ext cx="8745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Light"/>
              <a:buChar char="●"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Стадія П (стадія П має бути завантажена Генпро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ктувальником в ЄДЕССБ)</a:t>
            </a:r>
            <a:endParaRPr sz="17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Light"/>
              <a:buChar char="●"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Стадія Р (не підлягає реєстрації в ЄДЕССБ, використовується під час будівництва як деталізований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кт).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8" name="Google Shape;178;g3056f2930a7_0_343"/>
          <p:cNvSpPr/>
          <p:nvPr/>
        </p:nvSpPr>
        <p:spPr>
          <a:xfrm>
            <a:off x="-650" y="4345025"/>
            <a:ext cx="12192000" cy="25203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9" name="Google Shape;179;g3056f2930a7_0_343"/>
          <p:cNvSpPr txBox="1"/>
          <p:nvPr/>
        </p:nvSpPr>
        <p:spPr>
          <a:xfrm>
            <a:off x="963350" y="451807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 договору на розробку про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ктної документації та витяг з ЄДЕССБ,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який підтверджує, що про</a:t>
            </a:r>
            <a:r>
              <a:rPr lang="uk-UA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ктна документація зареєстрована в ЄДЕССБ. </a:t>
            </a:r>
            <a:b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uk-UA" sz="14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Запам’ятайте, </a:t>
            </a:r>
            <a:r>
              <a:rPr lang="uk-UA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лас наслідків об’єкта (СС1, СС2 чи СС3) може розрахувати виключно генеральний про</a:t>
            </a:r>
            <a:r>
              <a:rPr lang="uk-UA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ктувальник. </a:t>
            </a:r>
            <a:b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Саме від здійсненого розрахунку залежить скільки стадій про</a:t>
            </a:r>
            <a:r>
              <a:rPr lang="uk-UA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ктування потрібно розробити.</a:t>
            </a:r>
            <a:endParaRPr sz="14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g3056f2930a7_0_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600257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056f2930a7_0_343"/>
          <p:cNvSpPr txBox="1"/>
          <p:nvPr/>
        </p:nvSpPr>
        <p:spPr>
          <a:xfrm>
            <a:off x="1737000" y="600257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ктна документація (стадія РП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).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" name="Google Shape;182;g3056f2930a7_0_343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" name="Google Shape;183;g3056f2930a7_0_343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Про</a:t>
            </a:r>
            <a:r>
              <a:rPr lang="uk-UA" sz="1600" b="1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є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ктна документація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56f2930a7_0_363"/>
          <p:cNvSpPr txBox="1">
            <a:spLocks noGrp="1"/>
          </p:cNvSpPr>
          <p:nvPr>
            <p:ph type="title" idx="4294967295"/>
          </p:nvPr>
        </p:nvSpPr>
        <p:spPr>
          <a:xfrm>
            <a:off x="800474" y="997300"/>
            <a:ext cx="12191999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 sz="2100" dirty="0"/>
              <a:t>Проєктна документація в окремих випадках підлягає експертизі державними або </a:t>
            </a:r>
            <a:br>
              <a:rPr lang="uk-UA" sz="2100" dirty="0"/>
            </a:br>
            <a:r>
              <a:rPr lang="uk-UA" sz="2100" dirty="0"/>
              <a:t>приватними установами. Нижче перелік обов’язкових випадків, коли Ви маєте забезпечити проведення експертизи проєктної документації:</a:t>
            </a:r>
            <a:endParaRPr sz="2100" dirty="0"/>
          </a:p>
        </p:txBody>
      </p:sp>
      <p:sp>
        <p:nvSpPr>
          <p:cNvPr id="189" name="Google Shape;189;g3056f2930a7_0_363"/>
          <p:cNvSpPr/>
          <p:nvPr/>
        </p:nvSpPr>
        <p:spPr>
          <a:xfrm>
            <a:off x="-650" y="4963750"/>
            <a:ext cx="12192000" cy="19014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" name="Google Shape;190;g3056f2930a7_0_363"/>
          <p:cNvSpPr txBox="1"/>
          <p:nvPr/>
        </p:nvSpPr>
        <p:spPr>
          <a:xfrm>
            <a:off x="963350" y="5154000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У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наступній папці Ви знайдете приклад звіту про експертизу про</a:t>
            </a:r>
            <a:r>
              <a:rPr lang="uk-UA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кту будівництва об’єкта. </a:t>
            </a:r>
            <a:br>
              <a:rPr lang="uk-UA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Запам’ятайте! Експертиза про</a:t>
            </a:r>
            <a:r>
              <a:rPr lang="uk-UA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є</a:t>
            </a:r>
            <a:r>
              <a:rPr lang="uk-UA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кта будівництва має бути внесена до ЄДЕССБ.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g3056f2930a7_0_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01" y="5960226"/>
            <a:ext cx="530700" cy="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056f2930a7_0_363"/>
          <p:cNvSpPr txBox="1"/>
          <p:nvPr/>
        </p:nvSpPr>
        <p:spPr>
          <a:xfrm>
            <a:off x="1737000" y="5960225"/>
            <a:ext cx="10455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Експертиза про</a:t>
            </a:r>
            <a:r>
              <a:rPr lang="uk-UA" i="1" u="sng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400" b="0" i="1" u="sng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ктної документації (у випадку потреби для об’єктів CC2-CC3).</a:t>
            </a:r>
            <a:endParaRPr sz="1400" b="0" i="1" u="sng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" name="Google Shape;193;g3056f2930a7_0_363"/>
          <p:cNvSpPr/>
          <p:nvPr/>
        </p:nvSpPr>
        <p:spPr>
          <a:xfrm>
            <a:off x="1088000" y="2141213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1.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94" name="Google Shape;194;g3056f2930a7_0_363"/>
          <p:cNvSpPr/>
          <p:nvPr/>
        </p:nvSpPr>
        <p:spPr>
          <a:xfrm>
            <a:off x="1088000" y="3336114"/>
            <a:ext cx="993300" cy="993300"/>
          </a:xfrm>
          <a:prstGeom prst="ellipse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2.</a:t>
            </a:r>
            <a:endParaRPr sz="3700" b="1" i="0" u="none" strike="noStrike" cap="none">
              <a:solidFill>
                <a:schemeClr val="lt1"/>
              </a:solidFill>
              <a:latin typeface="Exo 2 Black"/>
              <a:ea typeface="Exo 2 Black"/>
              <a:cs typeface="Exo 2 Black"/>
              <a:sym typeface="Exo 2"/>
            </a:endParaRPr>
          </a:p>
        </p:txBody>
      </p:sp>
      <p:sp>
        <p:nvSpPr>
          <p:cNvPr id="195" name="Google Shape;195;g3056f2930a7_0_363"/>
          <p:cNvSpPr txBox="1"/>
          <p:nvPr/>
        </p:nvSpPr>
        <p:spPr>
          <a:xfrm>
            <a:off x="2325324" y="2340713"/>
            <a:ext cx="8987717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Експертиза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ктів будівництва об’єктів, що за класом наслідків (відповідальності) належать до об’єктів із середніми або значними наслідками (СС2, СС3).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" name="Google Shape;196;g3056f2930a7_0_363"/>
          <p:cNvSpPr txBox="1"/>
          <p:nvPr/>
        </p:nvSpPr>
        <p:spPr>
          <a:xfrm>
            <a:off x="2325325" y="3543738"/>
            <a:ext cx="9200368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Експертиза про</a:t>
            </a:r>
            <a:r>
              <a:rPr lang="uk-UA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є</a:t>
            </a:r>
            <a:r>
              <a:rPr lang="uk-UA" sz="17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ктів будівництва об’єктів, що споруджуються за рахунок бюджетних коштів, коштів державних і комунальних підприємств, установ та організацій, а також кредитів, наданих під державні гарантії, якщо їх кошторисна вартість перевищує 300 тисяч гривень – у частині кошторису.</a:t>
            </a:r>
            <a:endParaRPr sz="17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g3056f2930a7_0_363"/>
          <p:cNvSpPr/>
          <p:nvPr/>
        </p:nvSpPr>
        <p:spPr>
          <a:xfrm>
            <a:off x="-650" y="-4775"/>
            <a:ext cx="12192000" cy="4626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8" name="Google Shape;198;g3056f2930a7_0_363"/>
          <p:cNvSpPr txBox="1"/>
          <p:nvPr/>
        </p:nvSpPr>
        <p:spPr>
          <a:xfrm>
            <a:off x="760725" y="52750"/>
            <a:ext cx="9879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Експертиза про</a:t>
            </a:r>
            <a:r>
              <a:rPr lang="uk-UA" sz="1600" b="1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є</a:t>
            </a:r>
            <a:r>
              <a:rPr lang="uk-UA" sz="1600" b="1" i="0" u="none" strike="noStrike" cap="none" dirty="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"/>
              </a:rPr>
              <a:t>ктної документації</a:t>
            </a: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club + NE Grant Theme">
  <a:themeElements>
    <a:clrScheme name="Ecoclub">
      <a:dk1>
        <a:srgbClr val="000000"/>
      </a:dk1>
      <a:lt1>
        <a:srgbClr val="FFFFFF"/>
      </a:lt1>
      <a:dk2>
        <a:srgbClr val="00000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595959"/>
      </a:accent4>
      <a:accent5>
        <a:srgbClr val="7F7F7F"/>
      </a:accent5>
      <a:accent6>
        <a:srgbClr val="3F3F3F"/>
      </a:accent6>
      <a:hlink>
        <a:srgbClr val="6B9F25"/>
      </a:hlink>
      <a:folHlink>
        <a:srgbClr val="4AB5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dd4432-4244-4586-aa97-8c89bc256830">
      <Terms xmlns="http://schemas.microsoft.com/office/infopath/2007/PartnerControls"/>
    </lcf76f155ced4ddcb4097134ff3c332f>
    <TaxCatchAll xmlns="87bf1afc-ba14-4ea7-a60e-ba7937bfb7cc" xsi:nil="true"/>
    <_x0032_ xmlns="f3dd4432-4244-4586-aa97-8c89bc256830" xsi:nil="true"/>
    <_x0422__x0438__x043f__x0434__x043e__x043a__x0443__x043c__x0435__x043d__x0442__x0430_ xmlns="f3dd4432-4244-4586-aa97-8c89bc2568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7446B249E1D4BAD16676CFC967A3F" ma:contentTypeVersion="21" ma:contentTypeDescription="Create a new document." ma:contentTypeScope="" ma:versionID="1ac46e9cd289f6786d7f104a22a91843">
  <xsd:schema xmlns:xsd="http://www.w3.org/2001/XMLSchema" xmlns:xs="http://www.w3.org/2001/XMLSchema" xmlns:p="http://schemas.microsoft.com/office/2006/metadata/properties" xmlns:ns2="f3dd4432-4244-4586-aa97-8c89bc256830" xmlns:ns3="87bf1afc-ba14-4ea7-a60e-ba7937bfb7cc" targetNamespace="http://schemas.microsoft.com/office/2006/metadata/properties" ma:root="true" ma:fieldsID="31883c1d4d5d9f1bed4803d76afa92c5" ns2:_="" ns3:_="">
    <xsd:import namespace="f3dd4432-4244-4586-aa97-8c89bc256830"/>
    <xsd:import namespace="87bf1afc-ba14-4ea7-a60e-ba7937bfb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x0032_" minOccurs="0"/>
                <xsd:element ref="ns2:_x0422__x0438__x043f__x0434__x043e__x043a__x0443__x043c__x0435__x043d__x0442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d4432-4244-4586-aa97-8c89bc256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d51a412-f6a3-4530-8da1-c0cb7f648d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32_" ma:index="26" nillable="true" ma:displayName="2" ma:format="DateOnly" ma:internalName="_x0032_">
      <xsd:simpleType>
        <xsd:restriction base="dms:DateTime"/>
      </xsd:simpleType>
    </xsd:element>
    <xsd:element name="_x0422__x0438__x043f__x0434__x043e__x043a__x0443__x043c__x0435__x043d__x0442__x0430_" ma:index="27" nillable="true" ma:displayName="Тип документа" ma:format="Dropdown" ma:internalName="_x0422__x0438__x043f__x0434__x043e__x043a__x0443__x043c__x0435__x043d__x0442__x0430_">
      <xsd:simpleType>
        <xsd:restriction base="dms:Choice">
          <xsd:enumeration value="Робочий документ"/>
          <xsd:enumeration value="Фінальний варіант"/>
          <xsd:enumeration value="Варіант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f1afc-ba14-4ea7-a60e-ba7937bfb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32bc75-c6db-491f-a05e-c75e760786da}" ma:internalName="TaxCatchAll" ma:showField="CatchAllData" ma:web="87bf1afc-ba14-4ea7-a60e-ba7937bfb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34B0B-99BD-469A-A46D-AC8068C35B06}">
  <ds:schemaRefs>
    <ds:schemaRef ds:uri="http://schemas.microsoft.com/office/2006/metadata/properties"/>
    <ds:schemaRef ds:uri="http://schemas.microsoft.com/office/infopath/2007/PartnerControls"/>
    <ds:schemaRef ds:uri="f3dd4432-4244-4586-aa97-8c89bc256830"/>
    <ds:schemaRef ds:uri="87bf1afc-ba14-4ea7-a60e-ba7937bfb7cc"/>
  </ds:schemaRefs>
</ds:datastoreItem>
</file>

<file path=customXml/itemProps2.xml><?xml version="1.0" encoding="utf-8"?>
<ds:datastoreItem xmlns:ds="http://schemas.openxmlformats.org/officeDocument/2006/customXml" ds:itemID="{75C136BD-B271-46C7-86C3-6F89AD012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4C11F-ABFF-4AA3-BFCD-3E37E2C10B2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1475</Words>
  <Application>Microsoft Office PowerPoint</Application>
  <PresentationFormat>Widescreen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Ecoclub + NE Grant Theme</vt:lpstr>
      <vt:lpstr>ДОЗВІЛЬНА ДОКУМЕНТАЦІЯ  НА БУДІВНИЦТВО НАЗЕМНОЇ СЕС</vt:lpstr>
      <vt:lpstr>Проєктування та будівництво наземних СЕС здійснюється власниками або користувачами будівель у такому порядку:</vt:lpstr>
      <vt:lpstr>Перед початком проєктування перевірте чи наявні в Замовника документи, що посвідчують право власності чи користування земельною ділянкою, на якій буде будуватися СЕС.</vt:lpstr>
      <vt:lpstr>Для проєктування кожного об’єкта будівництва необхідно отримувати містобудівні умови та обмеження земельної ділянки (стаття 29 Закону України «Про регулювання містобудівної діяльності»). </vt:lpstr>
      <vt:lpstr>Для проєктування кожного об’єкта будівництва необхідно отримувати технічні умови (стаття 30 Закону України «Про регулювання містобудівної діяльності»).</vt:lpstr>
      <vt:lpstr>Для формування повного переліку вихідних даних на проєктування важливо здійснити інженерно-геологічні вишукування на земельній ділянці, де буде відбуватися будівництво СЕС.</vt:lpstr>
      <vt:lpstr>Перед виконанням проєктних робіт Замовник та Генеральний проєктувальник повинні скласти та підписати Завдання на проєктування, у якому визначаються основні вимоги до майбутнього об’єкта (СЕС). Завдання на проєктування (сканована копія) завантажується Замовником будівництва в ЄДЕССБ та реєструється в ЄДЕССБ.  </vt:lpstr>
      <vt:lpstr>Для кожного об’єкта будівництва розроблюється проєктна документація. Залежно від класу наслідків об’єкта будівництва, Вам необхідно буде розробити проєктну документацію: </vt:lpstr>
      <vt:lpstr>Проєктна документація в окремих випадках підлягає експертизі державними або  приватними установами. Нижче перелік обов’язкових випадків, коли Ви маєте забезпечити проведення експертизи проєктної документації:</vt:lpstr>
      <vt:lpstr>Після того, як проєктна документація отримає позитивний висновок експертизи, Замовник будівництва має затвердити вказану проєктну документацію відповідним наказом. Сканована копія наказу про затвердження проєкту має бути обов’язково завантажена до ЄДЕССБ. </vt:lpstr>
      <vt:lpstr>Після того, як проєктна документація буде затверджена, особа, яка буде здійснювати авторський нагляд та технічний нагляд, повинна зареєструвати відповідні відомості про здійснення авторського та технагляду в ЄДЕССБ. </vt:lpstr>
      <vt:lpstr>PowerPoint Presentation</vt:lpstr>
      <vt:lpstr>У наступних папках Ви знайдете приклади договору генпідряду та відповідного наказу. </vt:lpstr>
      <vt:lpstr>Наступним кроком має бути реєстрація Замовника на порталі «Дія» і подання повідомлення про початок виконання будівельних робіт (для класу наслідків СС1) або заяви про отримання дозволу на будівництво (для класу наслідків СС2-СС3).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ДОЗВІЛЬНА ДОКУМЕНТАЦІЯ  НА БУДІВНИЦТВО НАЗЕМНОЇ СЕС</dc:title>
  <cp:lastModifiedBy>Natalia Lytvyn</cp:lastModifiedBy>
  <cp:revision>9</cp:revision>
  <dcterms:modified xsi:type="dcterms:W3CDTF">2025-07-03T13:21:44Z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0x0101008577446B249E1D4BAD16676CFC967A3F</vt:lpwstr>
  </property>
  <property fmtid="{D5CDD505-2E9C-101B-9397-08002B2CF9AE}" pid="3" name="MediaServiceImageTags">
    <vt:lpwstr/>
  </property>
</Properties>
</file>