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0" autoAdjust="0"/>
    <p:restoredTop sz="94648" autoAdjust="0"/>
  </p:normalViewPr>
  <p:slideViewPr>
    <p:cSldViewPr>
      <p:cViewPr>
        <p:scale>
          <a:sx n="194" d="100"/>
          <a:sy n="194" d="100"/>
        </p:scale>
        <p:origin x="110" y="-4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140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545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006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098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628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954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437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43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93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327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643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B8279-2282-4E27-9153-773FDBAB8ACE}" type="datetimeFigureOut">
              <a:rPr lang="uk-UA" smtClean="0"/>
              <a:t>18.12.2025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77CE-DC2D-4E07-A5AA-EA6E8EF1EF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64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52396" y="1048116"/>
            <a:ext cx="1415100" cy="434479"/>
          </a:xfr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1100" b="1" dirty="0"/>
              <a:t>Голова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393414" y="1644278"/>
            <a:ext cx="1008112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000" b="1" dirty="0"/>
              <a:t>Перший заступник Голови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855332" y="1675299"/>
            <a:ext cx="1008112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000" b="1" dirty="0"/>
              <a:t>Заступник Голови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804156" y="2372684"/>
            <a:ext cx="72000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цифрової трансформації </a:t>
            </a:r>
          </a:p>
          <a:p>
            <a:r>
              <a:rPr lang="uk-UA" sz="700" b="1" dirty="0"/>
              <a:t>11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6230308" y="1835780"/>
            <a:ext cx="71928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Юридичне управління</a:t>
            </a:r>
          </a:p>
          <a:p>
            <a:r>
              <a:rPr lang="uk-UA" sz="700" b="1" dirty="0"/>
              <a:t>9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96744" y="3547853"/>
            <a:ext cx="886534" cy="583748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фінансової діяльності та господарського забезпечення</a:t>
            </a:r>
          </a:p>
          <a:p>
            <a:r>
              <a:rPr lang="uk-UA" sz="700" b="1" dirty="0"/>
              <a:t>13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283320" y="2295904"/>
            <a:ext cx="792088" cy="564280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міжнародного співробітництва та комунікації</a:t>
            </a:r>
          </a:p>
          <a:p>
            <a:r>
              <a:rPr lang="uk-UA" sz="700" b="1" dirty="0"/>
              <a:t>10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099946" y="2333492"/>
            <a:ext cx="819459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розвитку енергоефективності</a:t>
            </a:r>
          </a:p>
          <a:p>
            <a:r>
              <a:rPr lang="uk-UA" sz="700" b="1" dirty="0" smtClean="0"/>
              <a:t>13</a:t>
            </a:r>
            <a:endParaRPr lang="uk-UA" sz="600" b="1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4580340" y="3967017"/>
            <a:ext cx="1148181" cy="583350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</a:t>
            </a:r>
            <a:r>
              <a:rPr lang="uk-UA" sz="700" b="1" dirty="0" err="1" smtClean="0"/>
              <a:t>кроссекторальної</a:t>
            </a:r>
            <a:r>
              <a:rPr lang="uk-UA" sz="700" b="1" dirty="0" smtClean="0"/>
              <a:t> взаємодії</a:t>
            </a:r>
          </a:p>
          <a:p>
            <a:r>
              <a:rPr lang="uk-UA" sz="700" b="1" dirty="0"/>
              <a:t> </a:t>
            </a:r>
            <a:r>
              <a:rPr lang="uk-UA" sz="700" b="1" dirty="0" smtClean="0"/>
              <a:t>та декарбонізації</a:t>
            </a:r>
            <a:endParaRPr lang="uk-UA" sz="700" b="1" dirty="0"/>
          </a:p>
          <a:p>
            <a:r>
              <a:rPr lang="uk-UA" sz="700" b="1" dirty="0"/>
              <a:t>9 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907056" y="1692883"/>
            <a:ext cx="1008112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000" b="1" dirty="0"/>
              <a:t>Заступник Голови </a:t>
            </a:r>
          </a:p>
          <a:p>
            <a:r>
              <a:rPr lang="uk-UA" sz="1000" b="1" dirty="0"/>
              <a:t>С</a:t>
            </a:r>
            <a:r>
              <a:rPr lang="en-GB" sz="1000" b="1" dirty="0"/>
              <a:t>D</a:t>
            </a:r>
            <a:r>
              <a:rPr lang="uk-UA" sz="1000" b="1" dirty="0"/>
              <a:t>ТО</a:t>
            </a: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824167" y="2892685"/>
            <a:ext cx="68400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цифровізації</a:t>
            </a:r>
          </a:p>
          <a:p>
            <a:r>
              <a:rPr lang="uk-UA" sz="700" dirty="0"/>
              <a:t>6 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824167" y="3418172"/>
            <a:ext cx="68400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підтримки ІТ та захисту інформації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3297873" y="3492460"/>
            <a:ext cx="792088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комунікації  та інформаційного забезпечення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3296986" y="2931429"/>
            <a:ext cx="792088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dirty="0"/>
              <a:t>відділ міжнародного співробітництва та євроінтеграції</a:t>
            </a:r>
          </a:p>
          <a:p>
            <a:r>
              <a:rPr lang="uk-UA" sz="700" dirty="0"/>
              <a:t> 5</a:t>
            </a: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6224901" y="5070521"/>
            <a:ext cx="834043" cy="437497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i="1" dirty="0"/>
              <a:t>відділ господарського забезпечення</a:t>
            </a:r>
          </a:p>
          <a:p>
            <a:r>
              <a:rPr lang="uk-UA" sz="700" b="1" dirty="0" smtClean="0"/>
              <a:t>(не державна служба)</a:t>
            </a:r>
          </a:p>
          <a:p>
            <a:r>
              <a:rPr lang="uk-UA" sz="700" b="1" dirty="0"/>
              <a:t>6</a:t>
            </a:r>
            <a:endParaRPr lang="uk-UA" sz="700" b="1" dirty="0" smtClean="0"/>
          </a:p>
          <a:p>
            <a:pPr marL="228600" indent="-228600">
              <a:buAutoNum type="arabicPlain" startAt="6"/>
            </a:pPr>
            <a:endParaRPr lang="uk-UA" sz="700" b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6208932" y="4652565"/>
            <a:ext cx="825003" cy="313822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сектор</a:t>
            </a:r>
          </a:p>
          <a:p>
            <a:r>
              <a:rPr lang="uk-UA" sz="700" dirty="0"/>
              <a:t>бухгалтерського обліку і звітності</a:t>
            </a:r>
          </a:p>
          <a:p>
            <a:r>
              <a:rPr lang="uk-UA" sz="700" dirty="0"/>
              <a:t>2</a:t>
            </a: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6197840" y="4189289"/>
            <a:ext cx="885437" cy="34504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бюджетних програм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7459525" y="1048116"/>
            <a:ext cx="1233787" cy="583347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Відділ </a:t>
            </a:r>
            <a:r>
              <a:rPr lang="uk-UA" sz="700" b="1" dirty="0" smtClean="0"/>
              <a:t>з питань координації управлінської діяльності та внутрішнього контролю</a:t>
            </a:r>
          </a:p>
          <a:p>
            <a:r>
              <a:rPr lang="uk-UA" sz="700" b="1" dirty="0" smtClean="0"/>
              <a:t>5</a:t>
            </a:r>
            <a:endParaRPr lang="uk-UA" sz="700" b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4546468" y="2280540"/>
            <a:ext cx="720000" cy="487431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Управління розвитку альтернативної енергетики</a:t>
            </a:r>
          </a:p>
          <a:p>
            <a:r>
              <a:rPr lang="uk-UA" sz="700" b="1" dirty="0"/>
              <a:t>9</a:t>
            </a: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4577867" y="2836915"/>
            <a:ext cx="721676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альтернативних видів палива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4581348" y="3378510"/>
            <a:ext cx="718195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високоефективної когенерації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7693996" y="4525177"/>
            <a:ext cx="79739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Сектор  внутрішнього </a:t>
            </a:r>
          </a:p>
          <a:p>
            <a:r>
              <a:rPr lang="uk-UA" sz="700" b="1" dirty="0"/>
              <a:t>а</a:t>
            </a:r>
            <a:r>
              <a:rPr lang="uk-UA" sz="700" b="1" dirty="0" smtClean="0"/>
              <a:t>удиту </a:t>
            </a:r>
            <a:endParaRPr lang="uk-UA" sz="700" b="1" dirty="0"/>
          </a:p>
          <a:p>
            <a:r>
              <a:rPr lang="uk-UA" sz="700" b="1" dirty="0"/>
              <a:t>2</a:t>
            </a: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7664815" y="2475897"/>
            <a:ext cx="870225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Відділ роботи з персоналом</a:t>
            </a:r>
          </a:p>
          <a:p>
            <a:r>
              <a:rPr lang="uk-UA" sz="700" b="1" dirty="0"/>
              <a:t>8</a:t>
            </a:r>
          </a:p>
        </p:txBody>
      </p:sp>
      <p:sp>
        <p:nvSpPr>
          <p:cNvPr id="42" name="Заголовок 1"/>
          <p:cNvSpPr txBox="1">
            <a:spLocks/>
          </p:cNvSpPr>
          <p:nvPr/>
        </p:nvSpPr>
        <p:spPr>
          <a:xfrm>
            <a:off x="7721825" y="3073038"/>
            <a:ext cx="844199" cy="291324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600" dirty="0"/>
              <a:t>сектор </a:t>
            </a:r>
            <a:r>
              <a:rPr lang="uk-UA" sz="600" dirty="0" smtClean="0"/>
              <a:t>організаційно-аналітичного </a:t>
            </a:r>
            <a:r>
              <a:rPr lang="uk-UA" sz="600" dirty="0" smtClean="0"/>
              <a:t>забезпечення  2</a:t>
            </a:r>
            <a:endParaRPr lang="uk-UA" sz="600" dirty="0"/>
          </a:p>
        </p:txBody>
      </p:sp>
      <p:sp>
        <p:nvSpPr>
          <p:cNvPr id="46" name="Заголовок 1"/>
          <p:cNvSpPr txBox="1">
            <a:spLocks/>
          </p:cNvSpPr>
          <p:nvPr/>
        </p:nvSpPr>
        <p:spPr>
          <a:xfrm>
            <a:off x="2126613" y="2844698"/>
            <a:ext cx="792793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моніторингу показників і заходів енергоефективності</a:t>
            </a:r>
          </a:p>
          <a:p>
            <a:r>
              <a:rPr lang="uk-UA" sz="700" dirty="0"/>
              <a:t>5 </a:t>
            </a:r>
          </a:p>
        </p:txBody>
      </p:sp>
      <p:sp>
        <p:nvSpPr>
          <p:cNvPr id="47" name="Заголовок 1"/>
          <p:cNvSpPr txBox="1">
            <a:spLocks/>
          </p:cNvSpPr>
          <p:nvPr/>
        </p:nvSpPr>
        <p:spPr>
          <a:xfrm>
            <a:off x="2117553" y="3369754"/>
            <a:ext cx="801854" cy="544605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енергетичного аудиту та енергоменеджменту</a:t>
            </a:r>
          </a:p>
          <a:p>
            <a:r>
              <a:rPr lang="uk-UA" sz="700" dirty="0"/>
              <a:t>5</a:t>
            </a:r>
          </a:p>
        </p:txBody>
      </p:sp>
      <p:sp>
        <p:nvSpPr>
          <p:cNvPr id="50" name="Заголовок 1"/>
          <p:cNvSpPr txBox="1">
            <a:spLocks/>
          </p:cNvSpPr>
          <p:nvPr/>
        </p:nvSpPr>
        <p:spPr>
          <a:xfrm>
            <a:off x="6238796" y="2883289"/>
            <a:ext cx="68400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правового забезпечення та судової роботи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53" name="Заголовок 1"/>
          <p:cNvSpPr txBox="1">
            <a:spLocks/>
          </p:cNvSpPr>
          <p:nvPr/>
        </p:nvSpPr>
        <p:spPr>
          <a:xfrm>
            <a:off x="6238796" y="2370833"/>
            <a:ext cx="68400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/>
              <a:t>відділ юридичної експертизи та взаємодії з органами влади</a:t>
            </a:r>
          </a:p>
          <a:p>
            <a:r>
              <a:rPr lang="uk-UA" sz="700" dirty="0"/>
              <a:t>4</a:t>
            </a:r>
          </a:p>
        </p:txBody>
      </p:sp>
      <p:sp>
        <p:nvSpPr>
          <p:cNvPr id="59" name="Заголовок 1"/>
          <p:cNvSpPr txBox="1">
            <a:spLocks/>
          </p:cNvSpPr>
          <p:nvPr/>
        </p:nvSpPr>
        <p:spPr>
          <a:xfrm>
            <a:off x="2126078" y="4043983"/>
            <a:ext cx="809580" cy="312321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dirty="0" smtClean="0"/>
              <a:t>Сектор технічного регулювання</a:t>
            </a:r>
          </a:p>
          <a:p>
            <a:r>
              <a:rPr lang="uk-UA" sz="700" dirty="0" smtClean="0"/>
              <a:t>2</a:t>
            </a:r>
            <a:endParaRPr lang="uk-UA" sz="700" dirty="0"/>
          </a:p>
        </p:txBody>
      </p:sp>
      <p:sp>
        <p:nvSpPr>
          <p:cNvPr id="62" name="Заголовок 1"/>
          <p:cNvSpPr txBox="1">
            <a:spLocks/>
          </p:cNvSpPr>
          <p:nvPr/>
        </p:nvSpPr>
        <p:spPr>
          <a:xfrm>
            <a:off x="7663096" y="3690075"/>
            <a:ext cx="792327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Сектор з питань закупівель </a:t>
            </a:r>
          </a:p>
          <a:p>
            <a:r>
              <a:rPr lang="uk-UA" sz="700" b="1" dirty="0"/>
              <a:t>2</a:t>
            </a:r>
          </a:p>
        </p:txBody>
      </p:sp>
      <p:cxnSp>
        <p:nvCxnSpPr>
          <p:cNvPr id="4" name="Пряма зі стрілкою 3"/>
          <p:cNvCxnSpPr/>
          <p:nvPr/>
        </p:nvCxnSpPr>
        <p:spPr>
          <a:xfrm flipH="1">
            <a:off x="4228694" y="1470688"/>
            <a:ext cx="2330" cy="182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зі стрілкою 64"/>
          <p:cNvCxnSpPr/>
          <p:nvPr/>
        </p:nvCxnSpPr>
        <p:spPr>
          <a:xfrm>
            <a:off x="5041723" y="1210397"/>
            <a:ext cx="0" cy="467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>
            <a:stCxn id="2" idx="1"/>
          </p:cNvCxnSpPr>
          <p:nvPr/>
        </p:nvCxnSpPr>
        <p:spPr>
          <a:xfrm flipH="1" flipV="1">
            <a:off x="1771152" y="1265355"/>
            <a:ext cx="168124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зі стрілкою 81"/>
          <p:cNvCxnSpPr/>
          <p:nvPr/>
        </p:nvCxnSpPr>
        <p:spPr>
          <a:xfrm>
            <a:off x="1771152" y="1265356"/>
            <a:ext cx="0" cy="428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 сполучна лінія 100"/>
          <p:cNvCxnSpPr/>
          <p:nvPr/>
        </p:nvCxnSpPr>
        <p:spPr>
          <a:xfrm>
            <a:off x="690831" y="2589848"/>
            <a:ext cx="0" cy="1042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 сполучна лінія 102"/>
          <p:cNvCxnSpPr/>
          <p:nvPr/>
        </p:nvCxnSpPr>
        <p:spPr>
          <a:xfrm>
            <a:off x="697450" y="2589848"/>
            <a:ext cx="10731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 сполучна лінія 110"/>
          <p:cNvCxnSpPr/>
          <p:nvPr/>
        </p:nvCxnSpPr>
        <p:spPr>
          <a:xfrm>
            <a:off x="690831" y="3030010"/>
            <a:ext cx="1139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 сполучна лінія 112"/>
          <p:cNvCxnSpPr/>
          <p:nvPr/>
        </p:nvCxnSpPr>
        <p:spPr>
          <a:xfrm>
            <a:off x="697450" y="3633128"/>
            <a:ext cx="1073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 сполучна лінія 114"/>
          <p:cNvCxnSpPr/>
          <p:nvPr/>
        </p:nvCxnSpPr>
        <p:spPr>
          <a:xfrm>
            <a:off x="3123338" y="2480242"/>
            <a:ext cx="14053" cy="1147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 сполучна лінія 116"/>
          <p:cNvCxnSpPr/>
          <p:nvPr/>
        </p:nvCxnSpPr>
        <p:spPr>
          <a:xfrm>
            <a:off x="6113160" y="3893947"/>
            <a:ext cx="2218" cy="1362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 сполучна лінія 124"/>
          <p:cNvCxnSpPr/>
          <p:nvPr/>
        </p:nvCxnSpPr>
        <p:spPr>
          <a:xfrm>
            <a:off x="2010678" y="2476510"/>
            <a:ext cx="9570" cy="1706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 сполучна лінія 129"/>
          <p:cNvCxnSpPr/>
          <p:nvPr/>
        </p:nvCxnSpPr>
        <p:spPr>
          <a:xfrm flipH="1">
            <a:off x="6149583" y="1982546"/>
            <a:ext cx="2574" cy="108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 сполучна лінія 131"/>
          <p:cNvCxnSpPr/>
          <p:nvPr/>
        </p:nvCxnSpPr>
        <p:spPr>
          <a:xfrm>
            <a:off x="4481875" y="2477832"/>
            <a:ext cx="2168" cy="1031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>
            <a:off x="7243760" y="1245392"/>
            <a:ext cx="29852" cy="4530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 сполучна лінія 172"/>
          <p:cNvCxnSpPr/>
          <p:nvPr/>
        </p:nvCxnSpPr>
        <p:spPr>
          <a:xfrm flipV="1">
            <a:off x="3123338" y="2478544"/>
            <a:ext cx="138401" cy="1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 сполучна лінія 176"/>
          <p:cNvCxnSpPr/>
          <p:nvPr/>
        </p:nvCxnSpPr>
        <p:spPr>
          <a:xfrm>
            <a:off x="3151199" y="3071813"/>
            <a:ext cx="1425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 сполучна лінія 178"/>
          <p:cNvCxnSpPr/>
          <p:nvPr/>
        </p:nvCxnSpPr>
        <p:spPr>
          <a:xfrm flipV="1">
            <a:off x="3137391" y="3627941"/>
            <a:ext cx="14258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 сполучна лінія 184"/>
          <p:cNvCxnSpPr/>
          <p:nvPr/>
        </p:nvCxnSpPr>
        <p:spPr>
          <a:xfrm>
            <a:off x="6113160" y="3893947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>
            <a:off x="2006318" y="2476510"/>
            <a:ext cx="936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 сполучна лінія 202"/>
          <p:cNvCxnSpPr/>
          <p:nvPr/>
        </p:nvCxnSpPr>
        <p:spPr>
          <a:xfrm>
            <a:off x="2016756" y="3061938"/>
            <a:ext cx="880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 сполучна лінія 203"/>
          <p:cNvCxnSpPr/>
          <p:nvPr/>
        </p:nvCxnSpPr>
        <p:spPr>
          <a:xfrm>
            <a:off x="2016756" y="3576440"/>
            <a:ext cx="831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Пряма сполучна лінія 216"/>
          <p:cNvCxnSpPr/>
          <p:nvPr/>
        </p:nvCxnSpPr>
        <p:spPr>
          <a:xfrm>
            <a:off x="6149583" y="1987508"/>
            <a:ext cx="75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>
            <a:off x="6154989" y="2564048"/>
            <a:ext cx="75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Пряма сполучна лінія 218"/>
          <p:cNvCxnSpPr/>
          <p:nvPr/>
        </p:nvCxnSpPr>
        <p:spPr>
          <a:xfrm>
            <a:off x="6159156" y="3055950"/>
            <a:ext cx="75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 сполучна лінія 222"/>
          <p:cNvCxnSpPr/>
          <p:nvPr/>
        </p:nvCxnSpPr>
        <p:spPr>
          <a:xfrm>
            <a:off x="4481873" y="2477832"/>
            <a:ext cx="75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 сполучна лінія 223"/>
          <p:cNvCxnSpPr/>
          <p:nvPr/>
        </p:nvCxnSpPr>
        <p:spPr>
          <a:xfrm>
            <a:off x="4489149" y="3014373"/>
            <a:ext cx="887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Пряма сполучна лінія 224"/>
          <p:cNvCxnSpPr/>
          <p:nvPr/>
        </p:nvCxnSpPr>
        <p:spPr>
          <a:xfrm>
            <a:off x="4481872" y="3509339"/>
            <a:ext cx="96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Пряма зі стрілкою 236"/>
          <p:cNvCxnSpPr/>
          <p:nvPr/>
        </p:nvCxnSpPr>
        <p:spPr>
          <a:xfrm>
            <a:off x="5027976" y="2109778"/>
            <a:ext cx="0" cy="172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Пряма сполучна лінія 246"/>
          <p:cNvCxnSpPr/>
          <p:nvPr/>
        </p:nvCxnSpPr>
        <p:spPr>
          <a:xfrm>
            <a:off x="7277536" y="4623768"/>
            <a:ext cx="411736" cy="1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 зі стрілкою 168"/>
          <p:cNvCxnSpPr/>
          <p:nvPr/>
        </p:nvCxnSpPr>
        <p:spPr>
          <a:xfrm>
            <a:off x="3452396" y="2078757"/>
            <a:ext cx="2633" cy="217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 зі стрілкою 168"/>
          <p:cNvCxnSpPr/>
          <p:nvPr/>
        </p:nvCxnSpPr>
        <p:spPr>
          <a:xfrm>
            <a:off x="2426886" y="1892539"/>
            <a:ext cx="557" cy="403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 сполучна лінія 159"/>
          <p:cNvCxnSpPr/>
          <p:nvPr/>
        </p:nvCxnSpPr>
        <p:spPr>
          <a:xfrm>
            <a:off x="2426886" y="1892539"/>
            <a:ext cx="956592" cy="11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Прямая соединительная линия 233"/>
          <p:cNvCxnSpPr>
            <a:endCxn id="20" idx="1"/>
          </p:cNvCxnSpPr>
          <p:nvPr/>
        </p:nvCxnSpPr>
        <p:spPr>
          <a:xfrm>
            <a:off x="539509" y="1910123"/>
            <a:ext cx="3675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Прямая соединительная линия 235"/>
          <p:cNvCxnSpPr>
            <a:cxnSpLocks/>
          </p:cNvCxnSpPr>
          <p:nvPr/>
        </p:nvCxnSpPr>
        <p:spPr>
          <a:xfrm>
            <a:off x="547015" y="1917562"/>
            <a:ext cx="0" cy="5589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Прямая со стрелкой 249"/>
          <p:cNvCxnSpPr/>
          <p:nvPr/>
        </p:nvCxnSpPr>
        <p:spPr>
          <a:xfrm>
            <a:off x="539509" y="2466274"/>
            <a:ext cx="288186" cy="626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>
            <a:endCxn id="29" idx="1"/>
          </p:cNvCxnSpPr>
          <p:nvPr/>
        </p:nvCxnSpPr>
        <p:spPr>
          <a:xfrm>
            <a:off x="6113160" y="4361813"/>
            <a:ext cx="846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>
            <a:endCxn id="28" idx="1"/>
          </p:cNvCxnSpPr>
          <p:nvPr/>
        </p:nvCxnSpPr>
        <p:spPr>
          <a:xfrm flipV="1">
            <a:off x="6113160" y="4809476"/>
            <a:ext cx="95772" cy="6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flipV="1">
            <a:off x="6122438" y="5250753"/>
            <a:ext cx="77216" cy="5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endCxn id="13" idx="3"/>
          </p:cNvCxnSpPr>
          <p:nvPr/>
        </p:nvCxnSpPr>
        <p:spPr>
          <a:xfrm flipH="1">
            <a:off x="6949588" y="2053019"/>
            <a:ext cx="294172" cy="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H="1">
            <a:off x="7064994" y="3877743"/>
            <a:ext cx="197846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flipV="1">
            <a:off x="4876631" y="1210397"/>
            <a:ext cx="2569702" cy="12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>
            <a:off x="7253300" y="1222883"/>
            <a:ext cx="20312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7649607" y="2752060"/>
            <a:ext cx="7604" cy="534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7664815" y="3271394"/>
            <a:ext cx="56426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/>
          <p:nvPr/>
        </p:nvCxnSpPr>
        <p:spPr>
          <a:xfrm>
            <a:off x="7286091" y="3879410"/>
            <a:ext cx="381452" cy="469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>
            <a:off x="7283127" y="2674566"/>
            <a:ext cx="374084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426886" y="404664"/>
            <a:ext cx="394531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/>
              <a:t>Держенергоефективності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8152" y="5740788"/>
            <a:ext cx="3727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/>
              <a:t>Всього: 99 </a:t>
            </a:r>
            <a:r>
              <a:rPr lang="uk-UA" sz="1200" dirty="0" smtClean="0"/>
              <a:t>осіб</a:t>
            </a:r>
          </a:p>
        </p:txBody>
      </p:sp>
      <p:cxnSp>
        <p:nvCxnSpPr>
          <p:cNvPr id="93" name="Прямая со стрелкой 92"/>
          <p:cNvCxnSpPr>
            <a:cxnSpLocks/>
          </p:cNvCxnSpPr>
          <p:nvPr/>
        </p:nvCxnSpPr>
        <p:spPr>
          <a:xfrm>
            <a:off x="1795952" y="2121606"/>
            <a:ext cx="44222" cy="245356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Заголовок 1"/>
          <p:cNvSpPr txBox="1">
            <a:spLocks/>
          </p:cNvSpPr>
          <p:nvPr/>
        </p:nvSpPr>
        <p:spPr>
          <a:xfrm>
            <a:off x="7531917" y="5554414"/>
            <a:ext cx="792327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Головний спец. з питань запобігання та виявлення корупції         1</a:t>
            </a:r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1260805" y="4575169"/>
            <a:ext cx="792327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Сектор з питань </a:t>
            </a:r>
            <a:r>
              <a:rPr lang="uk-UA" sz="700" b="1" dirty="0" err="1"/>
              <a:t>кіберзахисту</a:t>
            </a:r>
            <a:endParaRPr lang="uk-UA" sz="700" b="1" dirty="0"/>
          </a:p>
          <a:p>
            <a:r>
              <a:rPr lang="uk-UA" sz="700" b="1" dirty="0"/>
              <a:t>2</a:t>
            </a:r>
          </a:p>
        </p:txBody>
      </p:sp>
      <p:cxnSp>
        <p:nvCxnSpPr>
          <p:cNvPr id="105" name="Пряма сполучна лінія 159"/>
          <p:cNvCxnSpPr>
            <a:cxnSpLocks/>
          </p:cNvCxnSpPr>
          <p:nvPr/>
        </p:nvCxnSpPr>
        <p:spPr>
          <a:xfrm>
            <a:off x="7262840" y="5376517"/>
            <a:ext cx="621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 зі стрілкою 236"/>
          <p:cNvCxnSpPr/>
          <p:nvPr/>
        </p:nvCxnSpPr>
        <p:spPr>
          <a:xfrm>
            <a:off x="7871569" y="5392637"/>
            <a:ext cx="12799" cy="122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 сполучна лінія 224"/>
          <p:cNvCxnSpPr>
            <a:endCxn id="59" idx="1"/>
          </p:cNvCxnSpPr>
          <p:nvPr/>
        </p:nvCxnSpPr>
        <p:spPr>
          <a:xfrm>
            <a:off x="2024390" y="4183016"/>
            <a:ext cx="101688" cy="17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B7912D7-8814-5C20-4B69-D8D84C85C7A6}"/>
              </a:ext>
            </a:extLst>
          </p:cNvPr>
          <p:cNvSpPr txBox="1">
            <a:spLocks/>
          </p:cNvSpPr>
          <p:nvPr/>
        </p:nvSpPr>
        <p:spPr>
          <a:xfrm>
            <a:off x="4606040" y="4616124"/>
            <a:ext cx="916670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/>
              <a:t> </a:t>
            </a:r>
            <a:r>
              <a:rPr lang="uk-UA" sz="700" dirty="0" smtClean="0"/>
              <a:t>відділ управління об'єктами державної власності    4</a:t>
            </a:r>
            <a:endParaRPr lang="uk-UA" sz="7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33F99B71-A66B-5CD6-D8E3-DD4526BC72BE}"/>
              </a:ext>
            </a:extLst>
          </p:cNvPr>
          <p:cNvSpPr txBox="1">
            <a:spLocks/>
          </p:cNvSpPr>
          <p:nvPr/>
        </p:nvSpPr>
        <p:spPr>
          <a:xfrm>
            <a:off x="4576162" y="5190567"/>
            <a:ext cx="933425" cy="381903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dirty="0" smtClean="0"/>
              <a:t>відділ </a:t>
            </a:r>
            <a:r>
              <a:rPr lang="uk-UA" sz="800" dirty="0" smtClean="0"/>
              <a:t>проєктів та </a:t>
            </a:r>
            <a:r>
              <a:rPr lang="uk-UA" sz="800" dirty="0" smtClean="0"/>
              <a:t>програм </a:t>
            </a:r>
            <a:r>
              <a:rPr lang="uk-UA" sz="800" dirty="0" smtClean="0"/>
              <a:t>декарбонізації </a:t>
            </a:r>
            <a:endParaRPr lang="uk-UA" sz="800" dirty="0"/>
          </a:p>
          <a:p>
            <a:r>
              <a:rPr lang="uk-UA" sz="700" dirty="0"/>
              <a:t>4</a:t>
            </a:r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5505874" y="5739392"/>
            <a:ext cx="1438054" cy="434479"/>
          </a:xfrm>
          <a:prstGeom prst="rect">
            <a:avLst/>
          </a:prstGeom>
          <a:ln w="3175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700" b="1" dirty="0" smtClean="0"/>
              <a:t>Провідний інспектор з охорони праці, цивільного захисту та пожежної безпеки    1</a:t>
            </a:r>
            <a:endParaRPr lang="uk-UA" sz="700" b="1" dirty="0"/>
          </a:p>
        </p:txBody>
      </p:sp>
      <p:cxnSp>
        <p:nvCxnSpPr>
          <p:cNvPr id="228" name="Прямая со стрелкой 227"/>
          <p:cNvCxnSpPr/>
          <p:nvPr/>
        </p:nvCxnSpPr>
        <p:spPr>
          <a:xfrm flipH="1">
            <a:off x="6963008" y="5762753"/>
            <a:ext cx="2807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 зі стрілкою 64"/>
          <p:cNvCxnSpPr/>
          <p:nvPr/>
        </p:nvCxnSpPr>
        <p:spPr>
          <a:xfrm>
            <a:off x="5505874" y="2109778"/>
            <a:ext cx="0" cy="1817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 сполучна лінія 114"/>
          <p:cNvCxnSpPr/>
          <p:nvPr/>
        </p:nvCxnSpPr>
        <p:spPr>
          <a:xfrm>
            <a:off x="4400266" y="4258692"/>
            <a:ext cx="15265" cy="1164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Прямая соединительная линия 234"/>
          <p:cNvCxnSpPr/>
          <p:nvPr/>
        </p:nvCxnSpPr>
        <p:spPr>
          <a:xfrm>
            <a:off x="4406339" y="4862092"/>
            <a:ext cx="1634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Прямая соединительная линия 238"/>
          <p:cNvCxnSpPr/>
          <p:nvPr/>
        </p:nvCxnSpPr>
        <p:spPr>
          <a:xfrm>
            <a:off x="4415531" y="5423272"/>
            <a:ext cx="16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Прямая соединительная линия 242"/>
          <p:cNvCxnSpPr>
            <a:endCxn id="18" idx="1"/>
          </p:cNvCxnSpPr>
          <p:nvPr/>
        </p:nvCxnSpPr>
        <p:spPr>
          <a:xfrm>
            <a:off x="4400266" y="4258692"/>
            <a:ext cx="1800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518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</TotalTime>
  <Words>204</Words>
  <Application>Microsoft Office PowerPoint</Application>
  <PresentationFormat>Экран (4:3)</PresentationFormat>
  <Paragraphs>69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Голова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Олена Шевченко</dc:creator>
  <cp:lastModifiedBy>Олена Шевченко</cp:lastModifiedBy>
  <cp:revision>78</cp:revision>
  <cp:lastPrinted>2025-05-29T10:55:57Z</cp:lastPrinted>
  <dcterms:created xsi:type="dcterms:W3CDTF">2023-05-04T12:48:44Z</dcterms:created>
  <dcterms:modified xsi:type="dcterms:W3CDTF">2025-12-18T09:46:12Z</dcterms:modified>
</cp:coreProperties>
</file>